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287000" cx="18288000"/>
  <p:notesSz cx="6858000" cy="9144000"/>
  <p:embeddedFontLst>
    <p:embeddedFont>
      <p:font typeface="Inter"/>
      <p:regular r:id="rId23"/>
      <p:bold r:id="rId24"/>
      <p:italic r:id="rId25"/>
      <p:boldItalic r:id="rId26"/>
    </p:embeddedFont>
    <p:embeddedFont>
      <p:font typeface="Montserrat"/>
      <p:bold r:id="rId27"/>
      <p:boldItalic r:id="rId28"/>
    </p:embeddedFont>
    <p:embeddedFont>
      <p:font typeface="Kings"/>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294365-4723-4FD7-87C3-80C45EE0A87C}">
  <a:tblStyle styleId="{44294365-4723-4FD7-87C3-80C45EE0A8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nter-boldItalic.fntdata"/><Relationship Id="rId25" Type="http://schemas.openxmlformats.org/officeDocument/2006/relationships/font" Target="fonts/Inter-italic.fntdata"/><Relationship Id="rId28" Type="http://schemas.openxmlformats.org/officeDocument/2006/relationships/font" Target="fonts/Montserrat-bold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Kings-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 Id="rId4" Type="http://schemas.openxmlformats.org/officeDocument/2006/relationships/image" Target="../media/image17.jp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jpg"/><Relationship Id="rId5" Type="http://schemas.openxmlformats.org/officeDocument/2006/relationships/image" Target="../media/image27.jpg"/><Relationship Id="rId6"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jp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14.png"/><Relationship Id="rId5" Type="http://schemas.openxmlformats.org/officeDocument/2006/relationships/image" Target="../media/image29.jp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83" name="Shape 83"/>
        <p:cNvGrpSpPr/>
        <p:nvPr/>
      </p:nvGrpSpPr>
      <p:grpSpPr>
        <a:xfrm>
          <a:off x="0" y="0"/>
          <a:ext cx="0" cy="0"/>
          <a:chOff x="0" y="0"/>
          <a:chExt cx="0" cy="0"/>
        </a:xfrm>
      </p:grpSpPr>
      <p:sp>
        <p:nvSpPr>
          <p:cNvPr descr="MYNTRA " id="84" name="Google Shape;84;p13"/>
          <p:cNvSpPr/>
          <p:nvPr/>
        </p:nvSpPr>
        <p:spPr>
          <a:xfrm>
            <a:off x="6419391" y="5862155"/>
            <a:ext cx="6211218" cy="3720064"/>
          </a:xfrm>
          <a:custGeom>
            <a:rect b="b" l="l" r="r" t="t"/>
            <a:pathLst>
              <a:path extrusionOk="0" h="3720064" w="6211218">
                <a:moveTo>
                  <a:pt x="0" y="0"/>
                </a:moveTo>
                <a:lnTo>
                  <a:pt x="6211218" y="0"/>
                </a:lnTo>
                <a:lnTo>
                  <a:pt x="6211218" y="3720064"/>
                </a:lnTo>
                <a:lnTo>
                  <a:pt x="0" y="3720064"/>
                </a:lnTo>
                <a:lnTo>
                  <a:pt x="0" y="0"/>
                </a:lnTo>
                <a:close/>
              </a:path>
            </a:pathLst>
          </a:custGeom>
          <a:blipFill rotWithShape="1">
            <a:blip r:embed="rId3">
              <a:alphaModFix/>
            </a:blip>
            <a:stretch>
              <a:fillRect b="-33478" l="0" r="0" t="-33480"/>
            </a:stretch>
          </a:blipFill>
          <a:ln>
            <a:noFill/>
          </a:ln>
        </p:spPr>
      </p:sp>
      <p:sp>
        <p:nvSpPr>
          <p:cNvPr id="85" name="Google Shape;85;p13"/>
          <p:cNvSpPr txBox="1"/>
          <p:nvPr/>
        </p:nvSpPr>
        <p:spPr>
          <a:xfrm>
            <a:off x="4009048" y="418082"/>
            <a:ext cx="11031904" cy="227112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13335" u="none" cap="none" strike="noStrike">
                <a:solidFill>
                  <a:srgbClr val="000000"/>
                </a:solidFill>
                <a:latin typeface="Inter"/>
                <a:ea typeface="Inter"/>
                <a:cs typeface="Inter"/>
                <a:sym typeface="Inter"/>
              </a:rPr>
              <a:t>Myntra</a:t>
            </a:r>
            <a:endParaRPr/>
          </a:p>
        </p:txBody>
      </p:sp>
      <p:sp>
        <p:nvSpPr>
          <p:cNvPr id="86" name="Google Shape;86;p13"/>
          <p:cNvSpPr txBox="1"/>
          <p:nvPr/>
        </p:nvSpPr>
        <p:spPr>
          <a:xfrm>
            <a:off x="6709545" y="2496602"/>
            <a:ext cx="10920300" cy="2334300"/>
          </a:xfrm>
          <a:prstGeom prst="rect">
            <a:avLst/>
          </a:prstGeom>
          <a:noFill/>
          <a:ln>
            <a:noFill/>
          </a:ln>
        </p:spPr>
        <p:txBody>
          <a:bodyPr anchorCtr="0" anchor="t" bIns="0" lIns="0" spcFirstLastPara="1" rIns="0" wrap="square" tIns="0">
            <a:spAutoFit/>
          </a:bodyPr>
          <a:lstStyle/>
          <a:p>
            <a:pPr indent="0" lvl="0" marL="0" marR="0" rtl="0" algn="l">
              <a:lnSpc>
                <a:spcPct val="139997"/>
              </a:lnSpc>
              <a:spcBef>
                <a:spcPts val="0"/>
              </a:spcBef>
              <a:spcAft>
                <a:spcPts val="0"/>
              </a:spcAft>
              <a:buNone/>
            </a:pPr>
            <a:r>
              <a:rPr b="1" lang="en-US" sz="15166"/>
              <a:t>A</a:t>
            </a:r>
            <a:r>
              <a:rPr b="1" i="0" lang="en-US" sz="15166" u="none" cap="none" strike="noStrike">
                <a:solidFill>
                  <a:srgbClr val="000000"/>
                </a:solidFill>
                <a:latin typeface="Arial"/>
                <a:ea typeface="Arial"/>
                <a:cs typeface="Arial"/>
                <a:sym typeface="Arial"/>
              </a:rPr>
              <a:t>nalysis</a:t>
            </a:r>
            <a:endParaRPr/>
          </a:p>
        </p:txBody>
      </p:sp>
      <p:sp>
        <p:nvSpPr>
          <p:cNvPr id="87" name="Google Shape;87;p13"/>
          <p:cNvSpPr/>
          <p:nvPr/>
        </p:nvSpPr>
        <p:spPr>
          <a:xfrm rot="5475064">
            <a:off x="-22156" y="8953585"/>
            <a:ext cx="1273476" cy="1257268"/>
          </a:xfrm>
          <a:custGeom>
            <a:rect b="b" l="l" r="r" t="t"/>
            <a:pathLst>
              <a:path extrusionOk="0" h="1257268" w="1273476">
                <a:moveTo>
                  <a:pt x="0" y="0"/>
                </a:moveTo>
                <a:lnTo>
                  <a:pt x="1273476" y="0"/>
                </a:lnTo>
                <a:lnTo>
                  <a:pt x="1273476" y="1257268"/>
                </a:lnTo>
                <a:lnTo>
                  <a:pt x="0" y="1257268"/>
                </a:lnTo>
                <a:lnTo>
                  <a:pt x="0" y="0"/>
                </a:lnTo>
                <a:close/>
              </a:path>
            </a:pathLst>
          </a:custGeom>
          <a:blipFill rotWithShape="1">
            <a:blip r:embed="rId4">
              <a:alphaModFix/>
            </a:blip>
            <a:stretch>
              <a:fillRect b="0" l="0" r="0" t="0"/>
            </a:stretch>
          </a:blipFill>
          <a:ln>
            <a:noFill/>
          </a:ln>
        </p:spPr>
      </p:sp>
      <p:sp>
        <p:nvSpPr>
          <p:cNvPr id="88" name="Google Shape;88;p13"/>
          <p:cNvSpPr/>
          <p:nvPr/>
        </p:nvSpPr>
        <p:spPr>
          <a:xfrm rot="-5400000">
            <a:off x="16950181" y="-5421"/>
            <a:ext cx="1359612" cy="1342307"/>
          </a:xfrm>
          <a:custGeom>
            <a:rect b="b" l="l" r="r" t="t"/>
            <a:pathLst>
              <a:path extrusionOk="0" h="1342307" w="1359612">
                <a:moveTo>
                  <a:pt x="0" y="0"/>
                </a:moveTo>
                <a:lnTo>
                  <a:pt x="1359612" y="0"/>
                </a:lnTo>
                <a:lnTo>
                  <a:pt x="1359612" y="1342307"/>
                </a:lnTo>
                <a:lnTo>
                  <a:pt x="0" y="1342307"/>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47" name="Shape 247"/>
        <p:cNvGrpSpPr/>
        <p:nvPr/>
      </p:nvGrpSpPr>
      <p:grpSpPr>
        <a:xfrm>
          <a:off x="0" y="0"/>
          <a:ext cx="0" cy="0"/>
          <a:chOff x="0" y="0"/>
          <a:chExt cx="0" cy="0"/>
        </a:xfrm>
      </p:grpSpPr>
      <p:sp>
        <p:nvSpPr>
          <p:cNvPr id="248" name="Google Shape;248;p22"/>
          <p:cNvSpPr txBox="1"/>
          <p:nvPr/>
        </p:nvSpPr>
        <p:spPr>
          <a:xfrm>
            <a:off x="2765031" y="543093"/>
            <a:ext cx="13946238" cy="750577"/>
          </a:xfrm>
          <a:prstGeom prst="rect">
            <a:avLst/>
          </a:prstGeom>
          <a:noFill/>
          <a:ln>
            <a:noFill/>
          </a:ln>
        </p:spPr>
        <p:txBody>
          <a:bodyPr anchorCtr="0" anchor="t" bIns="0" lIns="0" spcFirstLastPara="1" rIns="0" wrap="square" tIns="0">
            <a:spAutoFit/>
          </a:bodyPr>
          <a:lstStyle/>
          <a:p>
            <a:pPr indent="0" lvl="0" marL="0" marR="0" rtl="0" algn="ctr">
              <a:lnSpc>
                <a:spcPct val="89000"/>
              </a:lnSpc>
              <a:spcBef>
                <a:spcPts val="0"/>
              </a:spcBef>
              <a:spcAft>
                <a:spcPts val="0"/>
              </a:spcAft>
              <a:buNone/>
            </a:pPr>
            <a:r>
              <a:rPr b="0" i="0" lang="en-US" sz="6000" u="none" cap="none" strike="noStrike">
                <a:solidFill>
                  <a:srgbClr val="000000"/>
                </a:solidFill>
                <a:latin typeface="Arial"/>
                <a:ea typeface="Arial"/>
                <a:cs typeface="Arial"/>
                <a:sym typeface="Arial"/>
              </a:rPr>
              <a:t>BENEFITS OF CLOUD MIGRATION</a:t>
            </a:r>
            <a:endParaRPr/>
          </a:p>
        </p:txBody>
      </p:sp>
      <p:sp>
        <p:nvSpPr>
          <p:cNvPr id="249" name="Google Shape;249;p22"/>
          <p:cNvSpPr/>
          <p:nvPr/>
        </p:nvSpPr>
        <p:spPr>
          <a:xfrm>
            <a:off x="14928561" y="7852948"/>
            <a:ext cx="3708200" cy="2826223"/>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4985" r="-14985" t="0"/>
            </a:stretch>
          </a:blipFill>
          <a:ln cap="sq" cmpd="sng" w="180975">
            <a:solidFill>
              <a:srgbClr val="FFFFFF"/>
            </a:solidFill>
            <a:prstDash val="solid"/>
            <a:miter lim="8000"/>
            <a:headEnd len="sm" w="sm" type="none"/>
            <a:tailEnd len="sm" w="sm" type="none"/>
          </a:ln>
        </p:spPr>
      </p:sp>
      <p:sp>
        <p:nvSpPr>
          <p:cNvPr id="250" name="Google Shape;250;p22"/>
          <p:cNvSpPr/>
          <p:nvPr/>
        </p:nvSpPr>
        <p:spPr>
          <a:xfrm>
            <a:off x="-234462" y="1864831"/>
            <a:ext cx="3651036" cy="3161633"/>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b="0" l="-14985" r="-14985" t="0"/>
            </a:stretch>
          </a:blipFill>
          <a:ln cap="sq" cmpd="sng" w="180975">
            <a:solidFill>
              <a:srgbClr val="FFFFFF"/>
            </a:solidFill>
            <a:prstDash val="solid"/>
            <a:miter lim="8000"/>
            <a:headEnd len="sm" w="sm" type="none"/>
            <a:tailEnd len="sm" w="sm" type="none"/>
          </a:ln>
        </p:spPr>
      </p:sp>
      <p:sp>
        <p:nvSpPr>
          <p:cNvPr id="251" name="Google Shape;251;p22"/>
          <p:cNvSpPr txBox="1"/>
          <p:nvPr/>
        </p:nvSpPr>
        <p:spPr>
          <a:xfrm>
            <a:off x="2608465" y="2142829"/>
            <a:ext cx="14259370" cy="571011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760" u="none" cap="none" strike="noStrike">
                <a:solidFill>
                  <a:srgbClr val="000000"/>
                </a:solidFill>
                <a:latin typeface="Montserrat"/>
                <a:ea typeface="Montserrat"/>
                <a:cs typeface="Montserrat"/>
                <a:sym typeface="Montserrat"/>
              </a:rPr>
              <a:t>Improved ability to handle seasonal spikes in traffic (e.g., </a:t>
            </a:r>
            <a:endParaRPr/>
          </a:p>
          <a:p>
            <a:pPr indent="0" lvl="0" marL="0" marR="0" rtl="0" algn="ctr">
              <a:lnSpc>
                <a:spcPct val="140000"/>
              </a:lnSpc>
              <a:spcBef>
                <a:spcPts val="0"/>
              </a:spcBef>
              <a:spcAft>
                <a:spcPts val="0"/>
              </a:spcAft>
              <a:buNone/>
            </a:pPr>
            <a:r>
              <a:rPr b="1" i="0" lang="en-US" sz="2760" u="none" cap="none" strike="noStrike">
                <a:solidFill>
                  <a:srgbClr val="000000"/>
                </a:solidFill>
                <a:latin typeface="Montserrat"/>
                <a:ea typeface="Montserrat"/>
                <a:cs typeface="Montserrat"/>
                <a:sym typeface="Montserrat"/>
              </a:rPr>
              <a:t>over 7,000 orders per minute during peak sales).</a:t>
            </a:r>
            <a:endParaRPr/>
          </a:p>
          <a:p>
            <a:pPr indent="0" lvl="0" marL="0" marR="0" rtl="0" algn="ctr">
              <a:lnSpc>
                <a:spcPct val="140000"/>
              </a:lnSpc>
              <a:spcBef>
                <a:spcPts val="0"/>
              </a:spcBef>
              <a:spcAft>
                <a:spcPts val="0"/>
              </a:spcAft>
              <a:buNone/>
            </a:pPr>
            <a:r>
              <a:t/>
            </a:r>
            <a:endParaRPr b="1" i="0" sz="2760" u="none" cap="none" strike="noStrike">
              <a:solidFill>
                <a:srgbClr val="000000"/>
              </a:solidFill>
              <a:latin typeface="Montserrat"/>
              <a:ea typeface="Montserrat"/>
              <a:cs typeface="Montserrat"/>
              <a:sym typeface="Montserrat"/>
            </a:endParaRPr>
          </a:p>
          <a:p>
            <a:pPr indent="0" lvl="0" marL="0" marR="0" rtl="0" algn="ctr">
              <a:lnSpc>
                <a:spcPct val="140000"/>
              </a:lnSpc>
              <a:spcBef>
                <a:spcPts val="0"/>
              </a:spcBef>
              <a:spcAft>
                <a:spcPts val="0"/>
              </a:spcAft>
              <a:buNone/>
            </a:pPr>
            <a:r>
              <a:rPr b="1" i="0" lang="en-US" sz="2760" u="none" cap="none" strike="noStrike">
                <a:solidFill>
                  <a:srgbClr val="000000"/>
                </a:solidFill>
                <a:latin typeface="Montserrat"/>
                <a:ea typeface="Montserrat"/>
                <a:cs typeface="Montserrat"/>
                <a:sym typeface="Montserrat"/>
              </a:rPr>
              <a:t>Enhanced customer experience through personalized recommendations and marketing strategies powered by AI and machine learning</a:t>
            </a:r>
            <a:endParaRPr/>
          </a:p>
          <a:p>
            <a:pPr indent="0" lvl="0" marL="0" marR="0" rtl="0" algn="ctr">
              <a:lnSpc>
                <a:spcPct val="140000"/>
              </a:lnSpc>
              <a:spcBef>
                <a:spcPts val="0"/>
              </a:spcBef>
              <a:spcAft>
                <a:spcPts val="0"/>
              </a:spcAft>
              <a:buNone/>
            </a:pPr>
            <a:r>
              <a:t/>
            </a:r>
            <a:endParaRPr b="1" i="0" sz="2760" u="none" cap="none" strike="noStrike">
              <a:solidFill>
                <a:srgbClr val="000000"/>
              </a:solidFill>
              <a:latin typeface="Montserrat"/>
              <a:ea typeface="Montserrat"/>
              <a:cs typeface="Montserrat"/>
              <a:sym typeface="Montserrat"/>
            </a:endParaRPr>
          </a:p>
          <a:p>
            <a:pPr indent="0" lvl="0" marL="0" marR="0" rtl="0" algn="ctr">
              <a:lnSpc>
                <a:spcPct val="140000"/>
              </a:lnSpc>
              <a:spcBef>
                <a:spcPts val="0"/>
              </a:spcBef>
              <a:spcAft>
                <a:spcPts val="0"/>
              </a:spcAft>
              <a:buNone/>
            </a:pPr>
            <a:r>
              <a:rPr b="1" i="0" lang="en-US" sz="2760" u="none" cap="none" strike="noStrike">
                <a:solidFill>
                  <a:srgbClr val="000000"/>
                </a:solidFill>
                <a:latin typeface="Montserrat"/>
                <a:ea typeface="Montserrat"/>
                <a:cs typeface="Montserrat"/>
                <a:sym typeface="Montserrat"/>
              </a:rPr>
              <a:t>Partnership with Microsoft: Myntra's collaboration with Microsoft since 2018 has been pivotal in its digital transformation, focusing on innovation, speed, and agility.</a:t>
            </a:r>
            <a:endParaRPr/>
          </a:p>
          <a:p>
            <a:pPr indent="0" lvl="0" marL="0" marR="0" rtl="0" algn="ctr">
              <a:lnSpc>
                <a:spcPct val="140000"/>
              </a:lnSpc>
              <a:spcBef>
                <a:spcPts val="0"/>
              </a:spcBef>
              <a:spcAft>
                <a:spcPts val="0"/>
              </a:spcAft>
              <a:buNone/>
            </a:pPr>
            <a:r>
              <a:t/>
            </a:r>
            <a:endParaRPr b="1" i="0" sz="2760" u="none" cap="none" strike="noStrike">
              <a:solidFill>
                <a:srgbClr val="000000"/>
              </a:solidFill>
              <a:latin typeface="Montserrat"/>
              <a:ea typeface="Montserrat"/>
              <a:cs typeface="Montserrat"/>
              <a:sym typeface="Montserrat"/>
            </a:endParaRPr>
          </a:p>
          <a:p>
            <a:pPr indent="0" lvl="0" marL="0" marR="0" rtl="0" algn="ctr">
              <a:lnSpc>
                <a:spcPct val="140000"/>
              </a:lnSpc>
              <a:spcBef>
                <a:spcPts val="0"/>
              </a:spcBef>
              <a:spcAft>
                <a:spcPts val="0"/>
              </a:spcAft>
              <a:buNone/>
            </a:pPr>
            <a:r>
              <a:rPr b="1" i="0" lang="en-US" sz="2760" u="none" cap="none" strike="noStrike">
                <a:solidFill>
                  <a:srgbClr val="000000"/>
                </a:solidFill>
                <a:latin typeface="Montserrat"/>
                <a:ea typeface="Montserrat"/>
                <a:cs typeface="Montserrat"/>
                <a:sym typeface="Montserrat"/>
              </a:rPr>
              <a:t>   Cost Efficiency: Myntra has also explored AWS for public cloud solutions, achieving significant cost savings while maintaining flexibility in scaling resources as needed.</a:t>
            </a:r>
            <a:endParaRPr/>
          </a:p>
          <a:p>
            <a:pPr indent="0" lvl="0" marL="0" marR="0" rtl="0" algn="ctr">
              <a:lnSpc>
                <a:spcPct val="107717"/>
              </a:lnSpc>
              <a:spcBef>
                <a:spcPts val="0"/>
              </a:spcBef>
              <a:spcAft>
                <a:spcPts val="0"/>
              </a:spcAft>
              <a:buNone/>
            </a:pPr>
            <a:r>
              <a:t/>
            </a:r>
            <a:endParaRPr b="1" i="0" sz="2760" u="none" cap="none" strike="noStrike">
              <a:solidFill>
                <a:srgbClr val="000000"/>
              </a:solidFill>
              <a:latin typeface="Montserrat"/>
              <a:ea typeface="Montserrat"/>
              <a:cs typeface="Montserrat"/>
              <a:sym typeface="Montserrat"/>
            </a:endParaRPr>
          </a:p>
        </p:txBody>
      </p:sp>
      <p:sp>
        <p:nvSpPr>
          <p:cNvPr id="252" name="Google Shape;252;p22"/>
          <p:cNvSpPr/>
          <p:nvPr/>
        </p:nvSpPr>
        <p:spPr>
          <a:xfrm rot="-3937467">
            <a:off x="-296804" y="896123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
        <p:nvSpPr>
          <p:cNvPr id="253" name="Google Shape;253;p22"/>
          <p:cNvSpPr/>
          <p:nvPr/>
        </p:nvSpPr>
        <p:spPr>
          <a:xfrm rot="-3937467">
            <a:off x="16950505" y="-40839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grpSp>
        <p:nvGrpSpPr>
          <p:cNvPr id="254" name="Google Shape;254;p22"/>
          <p:cNvGrpSpPr/>
          <p:nvPr/>
        </p:nvGrpSpPr>
        <p:grpSpPr>
          <a:xfrm rot="-5400000">
            <a:off x="7437727" y="3668235"/>
            <a:ext cx="1458569" cy="13237530"/>
            <a:chOff x="0" y="-38100"/>
            <a:chExt cx="389199" cy="3532248"/>
          </a:xfrm>
        </p:grpSpPr>
        <p:sp>
          <p:nvSpPr>
            <p:cNvPr id="255" name="Google Shape;255;p22"/>
            <p:cNvSpPr/>
            <p:nvPr/>
          </p:nvSpPr>
          <p:spPr>
            <a:xfrm>
              <a:off x="0" y="0"/>
              <a:ext cx="389199" cy="3494148"/>
            </a:xfrm>
            <a:custGeom>
              <a:rect b="b" l="l" r="r" t="t"/>
              <a:pathLst>
                <a:path extrusionOk="0" h="3494148" w="389199">
                  <a:moveTo>
                    <a:pt x="0" y="0"/>
                  </a:moveTo>
                  <a:lnTo>
                    <a:pt x="389199" y="0"/>
                  </a:lnTo>
                  <a:lnTo>
                    <a:pt x="389199" y="3494148"/>
                  </a:lnTo>
                  <a:lnTo>
                    <a:pt x="0" y="3494148"/>
                  </a:lnTo>
                  <a:close/>
                </a:path>
              </a:pathLst>
            </a:custGeom>
            <a:solidFill>
              <a:srgbClr val="E29595"/>
            </a:solidFill>
            <a:ln>
              <a:noFill/>
            </a:ln>
          </p:spPr>
        </p:sp>
        <p:sp>
          <p:nvSpPr>
            <p:cNvPr id="256" name="Google Shape;256;p22"/>
            <p:cNvSpPr txBox="1"/>
            <p:nvPr/>
          </p:nvSpPr>
          <p:spPr>
            <a:xfrm>
              <a:off x="0" y="-38100"/>
              <a:ext cx="389199" cy="35322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7" name="Google Shape;257;p22"/>
          <p:cNvCxnSpPr/>
          <p:nvPr/>
        </p:nvCxnSpPr>
        <p:spPr>
          <a:xfrm rot="10800000">
            <a:off x="0" y="1329165"/>
            <a:ext cx="18288000" cy="0"/>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61" name="Shape 261"/>
        <p:cNvGrpSpPr/>
        <p:nvPr/>
      </p:nvGrpSpPr>
      <p:grpSpPr>
        <a:xfrm>
          <a:off x="0" y="0"/>
          <a:ext cx="0" cy="0"/>
          <a:chOff x="0" y="0"/>
          <a:chExt cx="0" cy="0"/>
        </a:xfrm>
      </p:grpSpPr>
      <p:sp>
        <p:nvSpPr>
          <p:cNvPr id="262" name="Google Shape;262;p23"/>
          <p:cNvSpPr txBox="1"/>
          <p:nvPr/>
        </p:nvSpPr>
        <p:spPr>
          <a:xfrm>
            <a:off x="3375575" y="221942"/>
            <a:ext cx="12476224" cy="9715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6408" u="none" cap="none" strike="noStrike">
                <a:solidFill>
                  <a:srgbClr val="000000"/>
                </a:solidFill>
                <a:latin typeface="Arial"/>
                <a:ea typeface="Arial"/>
                <a:cs typeface="Arial"/>
                <a:sym typeface="Arial"/>
              </a:rPr>
              <a:t>IMPACT OF TECHNOLOGY </a:t>
            </a:r>
            <a:endParaRPr/>
          </a:p>
        </p:txBody>
      </p:sp>
      <p:sp>
        <p:nvSpPr>
          <p:cNvPr id="263" name="Google Shape;263;p23"/>
          <p:cNvSpPr txBox="1"/>
          <p:nvPr/>
        </p:nvSpPr>
        <p:spPr>
          <a:xfrm>
            <a:off x="460411" y="971550"/>
            <a:ext cx="17367300" cy="9309000"/>
          </a:xfrm>
          <a:prstGeom prst="rect">
            <a:avLst/>
          </a:prstGeom>
          <a:noFill/>
          <a:ln>
            <a:noFill/>
          </a:ln>
        </p:spPr>
        <p:txBody>
          <a:bodyPr anchorCtr="0" anchor="t" bIns="0" lIns="0" spcFirstLastPara="1" rIns="0" wrap="square" tIns="0">
            <a:spAutoFit/>
          </a:bodyPr>
          <a:lstStyle/>
          <a:p>
            <a:pPr indent="0" lvl="0" marL="0" marR="0" rtl="0" algn="just">
              <a:lnSpc>
                <a:spcPct val="211500"/>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0" lvl="0" marL="0" marR="0" rtl="0" algn="just">
              <a:lnSpc>
                <a:spcPct val="140014"/>
              </a:lnSpc>
              <a:spcBef>
                <a:spcPts val="0"/>
              </a:spcBef>
              <a:spcAft>
                <a:spcPts val="0"/>
              </a:spcAft>
              <a:buNone/>
            </a:pPr>
            <a:r>
              <a:rPr b="1" i="0" lang="en-US" sz="2319" u="none" cap="none" strike="noStrike">
                <a:solidFill>
                  <a:srgbClr val="000000"/>
                </a:solidFill>
                <a:latin typeface="Montserrat"/>
                <a:ea typeface="Montserrat"/>
                <a:cs typeface="Montserrat"/>
                <a:sym typeface="Montserrat"/>
              </a:rPr>
              <a:t>1. Personalized Experiences</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AI Tools: MyFashionGPT, MyStylist, and AI Skin Analyzer provide tailored fashion and skincare advice, boosting engagement and conversions.</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Virtual Try-On: Increases product consideration by 1.5x and reduces return rates by enabling product visualization.</a:t>
            </a:r>
            <a:endParaRPr sz="1000"/>
          </a:p>
          <a:p>
            <a:pPr indent="0" lvl="0" marL="0" marR="0" rtl="0" algn="just">
              <a:lnSpc>
                <a:spcPct val="140014"/>
              </a:lnSpc>
              <a:spcBef>
                <a:spcPts val="0"/>
              </a:spcBef>
              <a:spcAft>
                <a:spcPts val="0"/>
              </a:spcAft>
              <a:buNone/>
            </a:pPr>
            <a:r>
              <a:t/>
            </a:r>
            <a:endParaRPr b="1" i="0" sz="2319" u="none" cap="none" strike="noStrike">
              <a:solidFill>
                <a:srgbClr val="000000"/>
              </a:solidFill>
              <a:latin typeface="Montserrat"/>
              <a:ea typeface="Montserrat"/>
              <a:cs typeface="Montserrat"/>
              <a:sym typeface="Montserrat"/>
            </a:endParaRPr>
          </a:p>
          <a:p>
            <a:pPr indent="0" lvl="0" marL="0" marR="0" rtl="0" algn="just">
              <a:lnSpc>
                <a:spcPct val="140014"/>
              </a:lnSpc>
              <a:spcBef>
                <a:spcPts val="0"/>
              </a:spcBef>
              <a:spcAft>
                <a:spcPts val="0"/>
              </a:spcAft>
              <a:buNone/>
            </a:pPr>
            <a:r>
              <a:rPr b="1" i="0" lang="en-US" sz="2319" u="none" cap="none" strike="noStrike">
                <a:solidFill>
                  <a:srgbClr val="000000"/>
                </a:solidFill>
                <a:latin typeface="Montserrat"/>
                <a:ea typeface="Montserrat"/>
                <a:cs typeface="Montserrat"/>
                <a:sym typeface="Montserrat"/>
              </a:rPr>
              <a:t>2. Operational Excellence</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Omnichannel Strategy: Faster deliveries via local stores improve convenience.</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Data Analytics: Optimizes inventory, logistics, and order fulfillment.</a:t>
            </a:r>
            <a:endParaRPr sz="1000"/>
          </a:p>
          <a:p>
            <a:pPr indent="0" lvl="0" marL="0" marR="0" rtl="0" algn="just">
              <a:lnSpc>
                <a:spcPct val="140014"/>
              </a:lnSpc>
              <a:spcBef>
                <a:spcPts val="0"/>
              </a:spcBef>
              <a:spcAft>
                <a:spcPts val="0"/>
              </a:spcAft>
              <a:buNone/>
            </a:pPr>
            <a:r>
              <a:t/>
            </a:r>
            <a:endParaRPr b="1" i="0" sz="2319" u="none" cap="none" strike="noStrike">
              <a:solidFill>
                <a:srgbClr val="000000"/>
              </a:solidFill>
              <a:latin typeface="Montserrat"/>
              <a:ea typeface="Montserrat"/>
              <a:cs typeface="Montserrat"/>
              <a:sym typeface="Montserrat"/>
            </a:endParaRPr>
          </a:p>
          <a:p>
            <a:pPr indent="0" lvl="0" marL="0" marR="0" rtl="0" algn="just">
              <a:lnSpc>
                <a:spcPct val="140014"/>
              </a:lnSpc>
              <a:spcBef>
                <a:spcPts val="0"/>
              </a:spcBef>
              <a:spcAft>
                <a:spcPts val="0"/>
              </a:spcAft>
              <a:buNone/>
            </a:pPr>
            <a:r>
              <a:rPr b="1" i="0" lang="en-US" sz="2319" u="none" cap="none" strike="noStrike">
                <a:solidFill>
                  <a:srgbClr val="000000"/>
                </a:solidFill>
                <a:latin typeface="Montserrat"/>
                <a:ea typeface="Montserrat"/>
                <a:cs typeface="Montserrat"/>
                <a:sym typeface="Montserrat"/>
              </a:rPr>
              <a:t>3. Enhanced Engagement</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Social Commerce: Features like MLive drive user interaction and impulse purchases.</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Mobile Optimization: Seamless app design increases monthly active users.</a:t>
            </a:r>
            <a:endParaRPr sz="1000"/>
          </a:p>
          <a:p>
            <a:pPr indent="0" lvl="0" marL="0" marR="0" rtl="0" algn="just">
              <a:lnSpc>
                <a:spcPct val="140014"/>
              </a:lnSpc>
              <a:spcBef>
                <a:spcPts val="0"/>
              </a:spcBef>
              <a:spcAft>
                <a:spcPts val="0"/>
              </a:spcAft>
              <a:buNone/>
            </a:pPr>
            <a:r>
              <a:t/>
            </a:r>
            <a:endParaRPr b="1" i="0" sz="2319" u="none" cap="none" strike="noStrike">
              <a:solidFill>
                <a:srgbClr val="000000"/>
              </a:solidFill>
              <a:latin typeface="Montserrat"/>
              <a:ea typeface="Montserrat"/>
              <a:cs typeface="Montserrat"/>
              <a:sym typeface="Montserrat"/>
            </a:endParaRPr>
          </a:p>
          <a:p>
            <a:pPr indent="0" lvl="0" marL="0" marR="0" rtl="0" algn="just">
              <a:lnSpc>
                <a:spcPct val="140014"/>
              </a:lnSpc>
              <a:spcBef>
                <a:spcPts val="0"/>
              </a:spcBef>
              <a:spcAft>
                <a:spcPts val="0"/>
              </a:spcAft>
              <a:buNone/>
            </a:pPr>
            <a:r>
              <a:rPr b="1" i="0" lang="en-US" sz="2319" u="none" cap="none" strike="noStrike">
                <a:solidFill>
                  <a:srgbClr val="000000"/>
                </a:solidFill>
                <a:latin typeface="Montserrat"/>
                <a:ea typeface="Montserrat"/>
                <a:cs typeface="Montserrat"/>
                <a:sym typeface="Montserrat"/>
              </a:rPr>
              <a:t>4. Marketing &amp; Loyalty</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Influencer Marketing: Strengthens brand visibility and customer loyalty.</a:t>
            </a:r>
            <a:endParaRPr sz="1000"/>
          </a:p>
          <a:p>
            <a:pPr indent="-268219" lvl="1" marL="587237" marR="0" rtl="0" algn="just">
              <a:lnSpc>
                <a:spcPct val="140014"/>
              </a:lnSpc>
              <a:spcBef>
                <a:spcPts val="0"/>
              </a:spcBef>
              <a:spcAft>
                <a:spcPts val="0"/>
              </a:spcAft>
              <a:buClr>
                <a:srgbClr val="000000"/>
              </a:buClr>
              <a:buSzPts val="2319"/>
              <a:buFont typeface="Arial"/>
              <a:buChar char="•"/>
            </a:pPr>
            <a:r>
              <a:rPr b="1" i="0" lang="en-US" sz="2319" u="none" cap="none" strike="noStrike">
                <a:solidFill>
                  <a:srgbClr val="000000"/>
                </a:solidFill>
                <a:latin typeface="Montserrat"/>
                <a:ea typeface="Montserrat"/>
                <a:cs typeface="Montserrat"/>
                <a:sym typeface="Montserrat"/>
              </a:rPr>
              <a:t>Loyalty Programs: Myntra Insider rewards frequent shoppers with exclusive benefits.</a:t>
            </a:r>
            <a:endParaRPr sz="1000"/>
          </a:p>
          <a:p>
            <a:pPr indent="0" lvl="0" marL="0" marR="0" rtl="0" algn="just">
              <a:lnSpc>
                <a:spcPct val="140014"/>
              </a:lnSpc>
              <a:spcBef>
                <a:spcPts val="0"/>
              </a:spcBef>
              <a:spcAft>
                <a:spcPts val="0"/>
              </a:spcAft>
              <a:buNone/>
            </a:pPr>
            <a:r>
              <a:t/>
            </a:r>
            <a:endParaRPr b="1" i="0" sz="2319" u="none" cap="none" strike="noStrike">
              <a:solidFill>
                <a:srgbClr val="000000"/>
              </a:solidFill>
              <a:latin typeface="Montserrat"/>
              <a:ea typeface="Montserrat"/>
              <a:cs typeface="Montserrat"/>
              <a:sym typeface="Montserrat"/>
            </a:endParaRPr>
          </a:p>
        </p:txBody>
      </p:sp>
      <p:sp>
        <p:nvSpPr>
          <p:cNvPr id="264" name="Google Shape;264;p23"/>
          <p:cNvSpPr/>
          <p:nvPr/>
        </p:nvSpPr>
        <p:spPr>
          <a:xfrm rot="-3937467">
            <a:off x="-296804" y="896123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265" name="Google Shape;265;p23"/>
          <p:cNvSpPr/>
          <p:nvPr/>
        </p:nvSpPr>
        <p:spPr>
          <a:xfrm rot="-3937467">
            <a:off x="-278939" y="-294134"/>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266" name="Google Shape;266;p23"/>
          <p:cNvSpPr/>
          <p:nvPr/>
        </p:nvSpPr>
        <p:spPr>
          <a:xfrm rot="-3937467">
            <a:off x="17088239" y="-294134"/>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267" name="Google Shape;267;p23"/>
          <p:cNvSpPr/>
          <p:nvPr/>
        </p:nvSpPr>
        <p:spPr>
          <a:xfrm rot="-3937467">
            <a:off x="17088239" y="896123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grpSp>
        <p:nvGrpSpPr>
          <p:cNvPr id="268" name="Google Shape;268;p23"/>
          <p:cNvGrpSpPr/>
          <p:nvPr/>
        </p:nvGrpSpPr>
        <p:grpSpPr>
          <a:xfrm rot="-5400000">
            <a:off x="13914746" y="5127592"/>
            <a:ext cx="319229" cy="10080819"/>
            <a:chOff x="0" y="-38100"/>
            <a:chExt cx="249106" cy="4082791"/>
          </a:xfrm>
        </p:grpSpPr>
        <p:sp>
          <p:nvSpPr>
            <p:cNvPr id="269" name="Google Shape;269;p23"/>
            <p:cNvSpPr/>
            <p:nvPr/>
          </p:nvSpPr>
          <p:spPr>
            <a:xfrm>
              <a:off x="0" y="0"/>
              <a:ext cx="249106" cy="4044691"/>
            </a:xfrm>
            <a:custGeom>
              <a:rect b="b" l="l" r="r" t="t"/>
              <a:pathLst>
                <a:path extrusionOk="0" h="4044691" w="249106">
                  <a:moveTo>
                    <a:pt x="0" y="0"/>
                  </a:moveTo>
                  <a:lnTo>
                    <a:pt x="249106" y="0"/>
                  </a:lnTo>
                  <a:lnTo>
                    <a:pt x="249106" y="4044691"/>
                  </a:lnTo>
                  <a:lnTo>
                    <a:pt x="0" y="4044691"/>
                  </a:lnTo>
                  <a:close/>
                </a:path>
              </a:pathLst>
            </a:custGeom>
            <a:solidFill>
              <a:srgbClr val="E29595"/>
            </a:solidFill>
            <a:ln>
              <a:noFill/>
            </a:ln>
          </p:spPr>
        </p:sp>
        <p:sp>
          <p:nvSpPr>
            <p:cNvPr id="270" name="Google Shape;270;p23"/>
            <p:cNvSpPr txBox="1"/>
            <p:nvPr/>
          </p:nvSpPr>
          <p:spPr>
            <a:xfrm>
              <a:off x="0" y="-38100"/>
              <a:ext cx="249106" cy="408279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23"/>
          <p:cNvGrpSpPr/>
          <p:nvPr/>
        </p:nvGrpSpPr>
        <p:grpSpPr>
          <a:xfrm>
            <a:off x="16291315" y="3694992"/>
            <a:ext cx="1766386" cy="3589865"/>
            <a:chOff x="0" y="0"/>
            <a:chExt cx="5000993" cy="10163632"/>
          </a:xfrm>
        </p:grpSpPr>
        <p:sp>
          <p:nvSpPr>
            <p:cNvPr id="272" name="Google Shape;272;p23"/>
            <p:cNvSpPr/>
            <p:nvPr/>
          </p:nvSpPr>
          <p:spPr>
            <a:xfrm>
              <a:off x="0" y="0"/>
              <a:ext cx="5000993" cy="10163632"/>
            </a:xfrm>
            <a:custGeom>
              <a:rect b="b" l="l" r="r" t="t"/>
              <a:pathLst>
                <a:path extrusionOk="0" h="10163632" w="5000993">
                  <a:moveTo>
                    <a:pt x="0" y="0"/>
                  </a:moveTo>
                  <a:lnTo>
                    <a:pt x="5000993" y="0"/>
                  </a:lnTo>
                  <a:lnTo>
                    <a:pt x="5000993" y="10163632"/>
                  </a:lnTo>
                  <a:lnTo>
                    <a:pt x="0" y="10163632"/>
                  </a:lnTo>
                  <a:close/>
                </a:path>
              </a:pathLst>
            </a:custGeom>
            <a:blipFill rotWithShape="1">
              <a:blip r:embed="rId4">
                <a:alphaModFix/>
              </a:blip>
              <a:stretch>
                <a:fillRect b="0" l="-43" r="-44" t="0"/>
              </a:stretch>
            </a:blipFill>
            <a:ln>
              <a:noFill/>
            </a:ln>
          </p:spPr>
        </p:sp>
        <p:sp>
          <p:nvSpPr>
            <p:cNvPr id="273" name="Google Shape;273;p23"/>
            <p:cNvSpPr/>
            <p:nvPr/>
          </p:nvSpPr>
          <p:spPr>
            <a:xfrm>
              <a:off x="338760" y="288798"/>
              <a:ext cx="4330776" cy="9398000"/>
            </a:xfrm>
            <a:custGeom>
              <a:rect b="b" l="l" r="r" t="t"/>
              <a:pathLst>
                <a:path extrusionOk="0"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rotWithShape="1">
              <a:blip r:embed="rId5">
                <a:alphaModFix/>
              </a:blip>
              <a:stretch>
                <a:fillRect b="0" l="-22333" r="-223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4" name="Google Shape;274;p23"/>
          <p:cNvCxnSpPr/>
          <p:nvPr/>
        </p:nvCxnSpPr>
        <p:spPr>
          <a:xfrm rot="10800000">
            <a:off x="0" y="1329165"/>
            <a:ext cx="18288000" cy="0"/>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78" name="Shape 278"/>
        <p:cNvGrpSpPr/>
        <p:nvPr/>
      </p:nvGrpSpPr>
      <p:grpSpPr>
        <a:xfrm>
          <a:off x="0" y="0"/>
          <a:ext cx="0" cy="0"/>
          <a:chOff x="0" y="0"/>
          <a:chExt cx="0" cy="0"/>
        </a:xfrm>
      </p:grpSpPr>
      <p:grpSp>
        <p:nvGrpSpPr>
          <p:cNvPr id="279" name="Google Shape;279;p24"/>
          <p:cNvGrpSpPr/>
          <p:nvPr/>
        </p:nvGrpSpPr>
        <p:grpSpPr>
          <a:xfrm>
            <a:off x="0" y="9725092"/>
            <a:ext cx="4887377" cy="561918"/>
            <a:chOff x="0" y="0"/>
            <a:chExt cx="1287202" cy="147994"/>
          </a:xfrm>
        </p:grpSpPr>
        <p:sp>
          <p:nvSpPr>
            <p:cNvPr id="280" name="Google Shape;280;p24"/>
            <p:cNvSpPr/>
            <p:nvPr/>
          </p:nvSpPr>
          <p:spPr>
            <a:xfrm>
              <a:off x="0" y="0"/>
              <a:ext cx="1287202" cy="147994"/>
            </a:xfrm>
            <a:custGeom>
              <a:rect b="b" l="l" r="r" t="t"/>
              <a:pathLst>
                <a:path extrusionOk="0" h="147994" w="1287202">
                  <a:moveTo>
                    <a:pt x="41186" y="0"/>
                  </a:moveTo>
                  <a:lnTo>
                    <a:pt x="1246016" y="0"/>
                  </a:lnTo>
                  <a:cubicBezTo>
                    <a:pt x="1268762" y="0"/>
                    <a:pt x="1287202" y="18440"/>
                    <a:pt x="1287202" y="41186"/>
                  </a:cubicBezTo>
                  <a:lnTo>
                    <a:pt x="1287202" y="106808"/>
                  </a:lnTo>
                  <a:cubicBezTo>
                    <a:pt x="1287202" y="117731"/>
                    <a:pt x="1282863" y="128207"/>
                    <a:pt x="1275139" y="135931"/>
                  </a:cubicBezTo>
                  <a:cubicBezTo>
                    <a:pt x="1267415" y="143655"/>
                    <a:pt x="1256939" y="147994"/>
                    <a:pt x="1246016" y="147994"/>
                  </a:cubicBezTo>
                  <a:lnTo>
                    <a:pt x="41186" y="147994"/>
                  </a:lnTo>
                  <a:cubicBezTo>
                    <a:pt x="18440" y="147994"/>
                    <a:pt x="0" y="129554"/>
                    <a:pt x="0" y="106808"/>
                  </a:cubicBezTo>
                  <a:lnTo>
                    <a:pt x="0" y="41186"/>
                  </a:lnTo>
                  <a:cubicBezTo>
                    <a:pt x="0" y="18440"/>
                    <a:pt x="18440" y="0"/>
                    <a:pt x="41186" y="0"/>
                  </a:cubicBezTo>
                  <a:close/>
                </a:path>
              </a:pathLst>
            </a:custGeom>
            <a:solidFill>
              <a:srgbClr val="E2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txBox="1"/>
            <p:nvPr/>
          </p:nvSpPr>
          <p:spPr>
            <a:xfrm>
              <a:off x="0" y="19050"/>
              <a:ext cx="1287202" cy="128944"/>
            </a:xfrm>
            <a:prstGeom prst="rect">
              <a:avLst/>
            </a:prstGeom>
            <a:noFill/>
            <a:ln>
              <a:noFill/>
            </a:ln>
          </p:spPr>
          <p:txBody>
            <a:bodyPr anchorCtr="0" anchor="ctr" bIns="50800" lIns="50800" spcFirstLastPara="1" rIns="50800" wrap="square" tIns="50800">
              <a:noAutofit/>
            </a:bodyPr>
            <a:lstStyle/>
            <a:p>
              <a:pPr indent="0" lvl="0" marL="0" marR="0" rtl="0" algn="ctr">
                <a:lnSpc>
                  <a:spcPct val="9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24"/>
          <p:cNvGrpSpPr/>
          <p:nvPr/>
        </p:nvGrpSpPr>
        <p:grpSpPr>
          <a:xfrm>
            <a:off x="5621727" y="-462822"/>
            <a:ext cx="7426688" cy="1079847"/>
            <a:chOff x="0" y="0"/>
            <a:chExt cx="1956000" cy="284404"/>
          </a:xfrm>
        </p:grpSpPr>
        <p:sp>
          <p:nvSpPr>
            <p:cNvPr id="283" name="Google Shape;283;p24"/>
            <p:cNvSpPr/>
            <p:nvPr/>
          </p:nvSpPr>
          <p:spPr>
            <a:xfrm>
              <a:off x="0" y="0"/>
              <a:ext cx="1956000" cy="284404"/>
            </a:xfrm>
            <a:custGeom>
              <a:rect b="b" l="l" r="r" t="t"/>
              <a:pathLst>
                <a:path extrusionOk="0" h="284404" w="1956000">
                  <a:moveTo>
                    <a:pt x="27104" y="0"/>
                  </a:moveTo>
                  <a:lnTo>
                    <a:pt x="1928896" y="0"/>
                  </a:lnTo>
                  <a:cubicBezTo>
                    <a:pt x="1943865" y="0"/>
                    <a:pt x="1956000" y="12135"/>
                    <a:pt x="1956000" y="27104"/>
                  </a:cubicBezTo>
                  <a:lnTo>
                    <a:pt x="1956000" y="257301"/>
                  </a:lnTo>
                  <a:cubicBezTo>
                    <a:pt x="1956000" y="272270"/>
                    <a:pt x="1943865" y="284404"/>
                    <a:pt x="1928896" y="284404"/>
                  </a:cubicBezTo>
                  <a:lnTo>
                    <a:pt x="27104" y="284404"/>
                  </a:lnTo>
                  <a:cubicBezTo>
                    <a:pt x="19915" y="284404"/>
                    <a:pt x="13021" y="281549"/>
                    <a:pt x="7938" y="276466"/>
                  </a:cubicBezTo>
                  <a:cubicBezTo>
                    <a:pt x="2856" y="271383"/>
                    <a:pt x="0" y="264489"/>
                    <a:pt x="0" y="257301"/>
                  </a:cubicBezTo>
                  <a:lnTo>
                    <a:pt x="0" y="27104"/>
                  </a:lnTo>
                  <a:cubicBezTo>
                    <a:pt x="0" y="12135"/>
                    <a:pt x="12135" y="0"/>
                    <a:pt x="27104" y="0"/>
                  </a:cubicBezTo>
                  <a:close/>
                </a:path>
              </a:pathLst>
            </a:custGeom>
            <a:solidFill>
              <a:srgbClr val="C851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txBox="1"/>
            <p:nvPr/>
          </p:nvSpPr>
          <p:spPr>
            <a:xfrm>
              <a:off x="0" y="19050"/>
              <a:ext cx="1956000" cy="265354"/>
            </a:xfrm>
            <a:prstGeom prst="rect">
              <a:avLst/>
            </a:prstGeom>
            <a:noFill/>
            <a:ln>
              <a:noFill/>
            </a:ln>
          </p:spPr>
          <p:txBody>
            <a:bodyPr anchorCtr="0" anchor="ctr" bIns="50800" lIns="50800" spcFirstLastPara="1" rIns="50800" wrap="square" tIns="50800">
              <a:noAutofit/>
            </a:bodyPr>
            <a:lstStyle/>
            <a:p>
              <a:pPr indent="0" lvl="0" marL="0" marR="0" rtl="0" algn="ctr">
                <a:lnSpc>
                  <a:spcPct val="9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4"/>
          <p:cNvSpPr/>
          <p:nvPr/>
        </p:nvSpPr>
        <p:spPr>
          <a:xfrm>
            <a:off x="14012692" y="6113697"/>
            <a:ext cx="4274937" cy="1153908"/>
          </a:xfrm>
          <a:custGeom>
            <a:rect b="b" l="l" r="r" t="t"/>
            <a:pathLst>
              <a:path extrusionOk="0" h="313349" w="1160879">
                <a:moveTo>
                  <a:pt x="61569" y="0"/>
                </a:moveTo>
                <a:lnTo>
                  <a:pt x="1099310" y="0"/>
                </a:lnTo>
                <a:cubicBezTo>
                  <a:pt x="1115639" y="0"/>
                  <a:pt x="1131300" y="6487"/>
                  <a:pt x="1142846" y="18033"/>
                </a:cubicBezTo>
                <a:cubicBezTo>
                  <a:pt x="1154392" y="29579"/>
                  <a:pt x="1160879" y="45240"/>
                  <a:pt x="1160879" y="61569"/>
                </a:cubicBezTo>
                <a:lnTo>
                  <a:pt x="1160879" y="251781"/>
                </a:lnTo>
                <a:cubicBezTo>
                  <a:pt x="1160879" y="285784"/>
                  <a:pt x="1133314" y="313349"/>
                  <a:pt x="1099310" y="313349"/>
                </a:cubicBezTo>
                <a:lnTo>
                  <a:pt x="61569" y="313349"/>
                </a:lnTo>
                <a:cubicBezTo>
                  <a:pt x="45240" y="313349"/>
                  <a:pt x="29579" y="306863"/>
                  <a:pt x="18033" y="295316"/>
                </a:cubicBezTo>
                <a:cubicBezTo>
                  <a:pt x="6487" y="283770"/>
                  <a:pt x="0" y="268110"/>
                  <a:pt x="0" y="251781"/>
                </a:cubicBezTo>
                <a:lnTo>
                  <a:pt x="0" y="61569"/>
                </a:lnTo>
                <a:cubicBezTo>
                  <a:pt x="0" y="45240"/>
                  <a:pt x="6487" y="29579"/>
                  <a:pt x="18033" y="18033"/>
                </a:cubicBezTo>
                <a:cubicBezTo>
                  <a:pt x="29579" y="6487"/>
                  <a:pt x="45240" y="0"/>
                  <a:pt x="61569" y="0"/>
                </a:cubicBezTo>
                <a:close/>
              </a:path>
            </a:pathLst>
          </a:custGeom>
          <a:blipFill rotWithShape="1">
            <a:blip r:embed="rId3">
              <a:alphaModFix/>
            </a:blip>
            <a:stretch>
              <a:fillRect b="-49171" l="0" r="-7618" t="-491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16738607" y="1874033"/>
            <a:ext cx="1669017" cy="2605633"/>
          </a:xfrm>
          <a:custGeom>
            <a:rect b="b" l="l" r="r" t="t"/>
            <a:pathLst>
              <a:path extrusionOk="0" h="503018" w="322204">
                <a:moveTo>
                  <a:pt x="157701" y="0"/>
                </a:moveTo>
                <a:lnTo>
                  <a:pt x="164503" y="0"/>
                </a:lnTo>
                <a:cubicBezTo>
                  <a:pt x="251599" y="0"/>
                  <a:pt x="322204" y="70605"/>
                  <a:pt x="322204" y="157701"/>
                </a:cubicBezTo>
                <a:lnTo>
                  <a:pt x="322204" y="345317"/>
                </a:lnTo>
                <a:cubicBezTo>
                  <a:pt x="322204" y="432413"/>
                  <a:pt x="251599" y="503018"/>
                  <a:pt x="164503" y="503018"/>
                </a:cubicBezTo>
                <a:lnTo>
                  <a:pt x="157701" y="503018"/>
                </a:lnTo>
                <a:cubicBezTo>
                  <a:pt x="115876" y="503018"/>
                  <a:pt x="75764" y="486403"/>
                  <a:pt x="46190" y="456828"/>
                </a:cubicBezTo>
                <a:cubicBezTo>
                  <a:pt x="16615" y="427254"/>
                  <a:pt x="0" y="387142"/>
                  <a:pt x="0" y="345317"/>
                </a:cubicBezTo>
                <a:lnTo>
                  <a:pt x="0" y="157701"/>
                </a:lnTo>
                <a:cubicBezTo>
                  <a:pt x="0" y="70605"/>
                  <a:pt x="70605" y="0"/>
                  <a:pt x="157701" y="0"/>
                </a:cubicBezTo>
                <a:close/>
              </a:path>
            </a:pathLst>
          </a:custGeom>
          <a:blipFill rotWithShape="1">
            <a:blip r:embed="rId4">
              <a:alphaModFix/>
            </a:blip>
            <a:stretch>
              <a:fillRect b="0" l="-88763" r="-8876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txBox="1"/>
          <p:nvPr/>
        </p:nvSpPr>
        <p:spPr>
          <a:xfrm>
            <a:off x="5147137" y="29476"/>
            <a:ext cx="7993726" cy="373003"/>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89" u="none" cap="none" strike="noStrike">
                <a:solidFill>
                  <a:srgbClr val="000000"/>
                </a:solidFill>
                <a:latin typeface="Arial"/>
                <a:ea typeface="Arial"/>
                <a:cs typeface="Arial"/>
                <a:sym typeface="Arial"/>
              </a:rPr>
              <a:t>CUSTOMER ANALYSIS OF MYNTRA</a:t>
            </a:r>
            <a:endParaRPr/>
          </a:p>
        </p:txBody>
      </p:sp>
      <p:sp>
        <p:nvSpPr>
          <p:cNvPr id="288" name="Google Shape;288;p24"/>
          <p:cNvSpPr txBox="1"/>
          <p:nvPr/>
        </p:nvSpPr>
        <p:spPr>
          <a:xfrm>
            <a:off x="185375" y="402475"/>
            <a:ext cx="17334900" cy="86550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539" u="none" cap="none" strike="noStrike">
                <a:solidFill>
                  <a:srgbClr val="000000"/>
                </a:solidFill>
                <a:latin typeface="Montserrat"/>
                <a:ea typeface="Montserrat"/>
                <a:cs typeface="Montserrat"/>
                <a:sym typeface="Montserrat"/>
              </a:rPr>
              <a:t>Positive Reviews</a:t>
            </a:r>
            <a:endParaRPr sz="1200"/>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Express Delivery: Many customers appreciate Myntra's express delivery service, noting that they received their orders within 24-48 hours.</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Wide Selection: Customers enjoy the extensive range of products available, with over 1.7 million styles from numerous brands.</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User Experience: Positive feedback regarding the app's user interface and the ease of navigating through products.</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Customer Support: Some users have praised the customer service for effectively resolving queries and issues.</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t/>
            </a:r>
            <a:endParaRPr b="1" sz="1529">
              <a:latin typeface="Montserrat"/>
              <a:ea typeface="Montserrat"/>
              <a:cs typeface="Montserrat"/>
              <a:sym typeface="Montserrat"/>
            </a:endParaRPr>
          </a:p>
          <a:p>
            <a:pPr indent="0" lvl="0" marL="0" marR="0" rtl="0" algn="l">
              <a:lnSpc>
                <a:spcPct val="206940"/>
              </a:lnSpc>
              <a:spcBef>
                <a:spcPts val="0"/>
              </a:spcBef>
              <a:spcAft>
                <a:spcPts val="0"/>
              </a:spcAft>
              <a:buNone/>
            </a:pPr>
            <a:r>
              <a:t/>
            </a:r>
            <a:endParaRPr b="1" i="0" sz="200" u="none" cap="none" strike="noStrike">
              <a:solidFill>
                <a:srgbClr val="000000"/>
              </a:solidFill>
              <a:latin typeface="Montserrat"/>
              <a:ea typeface="Montserrat"/>
              <a:cs typeface="Montserrat"/>
              <a:sym typeface="Montserrat"/>
            </a:endParaRPr>
          </a:p>
          <a:p>
            <a:pPr indent="0" lvl="0" marL="0" marR="0" rtl="0" algn="l">
              <a:lnSpc>
                <a:spcPct val="140039"/>
              </a:lnSpc>
              <a:spcBef>
                <a:spcPts val="0"/>
              </a:spcBef>
              <a:spcAft>
                <a:spcPts val="0"/>
              </a:spcAft>
              <a:buNone/>
            </a:pPr>
            <a:r>
              <a:rPr b="1" i="0" lang="en-US" sz="2355" u="none" cap="none" strike="noStrike">
                <a:solidFill>
                  <a:srgbClr val="000000"/>
                </a:solidFill>
                <a:latin typeface="Montserrat"/>
                <a:ea typeface="Montserrat"/>
                <a:cs typeface="Montserrat"/>
                <a:sym typeface="Montserrat"/>
              </a:rPr>
              <a:t>Negative Reviews</a:t>
            </a:r>
            <a:endParaRPr sz="1200"/>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Product Quality Issues: Several customers reported receiving low-quality items that did not match their expectations or descriptions.</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Return Process Problems: Many expressed frustration with the return process, citing difficulties in getting approvals or receiving refunds.</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Review Approval Issues: Users noted that their negative reviews were not approved on Myntra's platform, leading to concerns about transparency and authenticity.</a:t>
            </a:r>
            <a:endParaRPr sz="1200"/>
          </a:p>
          <a:p>
            <a:pPr indent="0" lvl="0" marL="0" marR="0" rtl="0" algn="l">
              <a:lnSpc>
                <a:spcPct val="14002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Misleading Product Descriptions: Complaints about receiving incorrect items or products that were misrepresented (e.g., wrong fit or brand).</a:t>
            </a:r>
            <a:endParaRPr sz="1200"/>
          </a:p>
          <a:p>
            <a:pPr indent="0" lvl="0" marL="0" marR="0" rtl="0" algn="l">
              <a:lnSpc>
                <a:spcPct val="214343"/>
              </a:lnSpc>
              <a:spcBef>
                <a:spcPts val="0"/>
              </a:spcBef>
              <a:spcAft>
                <a:spcPts val="0"/>
              </a:spcAft>
              <a:buNone/>
            </a:pPr>
            <a:r>
              <a:t/>
            </a:r>
            <a:endParaRPr b="1" i="0" sz="1529" u="none" cap="none" strike="noStrike">
              <a:solidFill>
                <a:srgbClr val="000000"/>
              </a:solidFill>
              <a:latin typeface="Montserrat"/>
              <a:ea typeface="Montserrat"/>
              <a:cs typeface="Montserrat"/>
              <a:sym typeface="Montserrat"/>
            </a:endParaRPr>
          </a:p>
          <a:p>
            <a:pPr indent="0" lvl="0" marL="0" marR="0" rtl="0" algn="l">
              <a:lnSpc>
                <a:spcPct val="140007"/>
              </a:lnSpc>
              <a:spcBef>
                <a:spcPts val="0"/>
              </a:spcBef>
              <a:spcAft>
                <a:spcPts val="0"/>
              </a:spcAft>
              <a:buNone/>
            </a:pPr>
            <a:r>
              <a:rPr b="1" i="0" lang="en-US" sz="2447" u="none" cap="none" strike="noStrike">
                <a:solidFill>
                  <a:srgbClr val="000000"/>
                </a:solidFill>
                <a:latin typeface="Montserrat"/>
                <a:ea typeface="Montserrat"/>
                <a:cs typeface="Montserrat"/>
                <a:sym typeface="Montserrat"/>
              </a:rPr>
              <a:t>Medium Reviews</a:t>
            </a:r>
            <a:endParaRPr b="1" i="0" sz="2447" u="none" cap="none" strike="noStrike">
              <a:solidFill>
                <a:srgbClr val="000000"/>
              </a:solidFill>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Mixed Experiences: Some customers had both positive and negative experiences, such as enjoying the product selection but facing challenges with delivery times or customer service responsiveness.</a:t>
            </a:r>
            <a:endParaRPr sz="1200"/>
          </a:p>
          <a:p>
            <a:pPr indent="0" lvl="0" marL="0" marR="0" rtl="0" algn="l">
              <a:lnSpc>
                <a:spcPct val="140023"/>
              </a:lnSpc>
              <a:spcBef>
                <a:spcPts val="0"/>
              </a:spcBef>
              <a:spcAft>
                <a:spcPts val="0"/>
              </a:spcAft>
              <a:buNone/>
            </a:pPr>
            <a:r>
              <a:t/>
            </a:r>
            <a:endParaRPr b="1" sz="1529">
              <a:latin typeface="Montserrat"/>
              <a:ea typeface="Montserrat"/>
              <a:cs typeface="Montserrat"/>
              <a:sym typeface="Montserrat"/>
            </a:endParaRPr>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Sustainability Efforts: Acknowledgment of Myntra's efforts towards sustainability was noted positively by some customers, although others felt that more could be done.</a:t>
            </a:r>
            <a:endParaRPr sz="1200"/>
          </a:p>
          <a:p>
            <a:pPr indent="0" lvl="0" marL="0" marR="0" rtl="0" algn="l">
              <a:lnSpc>
                <a:spcPct val="140023"/>
              </a:lnSpc>
              <a:spcBef>
                <a:spcPts val="0"/>
              </a:spcBef>
              <a:spcAft>
                <a:spcPts val="0"/>
              </a:spcAft>
              <a:buNone/>
            </a:pPr>
            <a:r>
              <a:rPr b="1" i="0" lang="en-US" sz="1529" u="none" cap="none" strike="noStrike">
                <a:solidFill>
                  <a:srgbClr val="000000"/>
                </a:solidFill>
                <a:latin typeface="Montserrat"/>
                <a:ea typeface="Montserrat"/>
                <a:cs typeface="Montserrat"/>
                <a:sym typeface="Montserrat"/>
              </a:rPr>
              <a:t> </a:t>
            </a:r>
            <a:endParaRPr sz="1200"/>
          </a:p>
        </p:txBody>
      </p:sp>
      <p:sp>
        <p:nvSpPr>
          <p:cNvPr id="289" name="Google Shape;289;p24"/>
          <p:cNvSpPr/>
          <p:nvPr/>
        </p:nvSpPr>
        <p:spPr>
          <a:xfrm rot="-3936922">
            <a:off x="-422029" y="8851131"/>
            <a:ext cx="1477410" cy="147741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
        <p:nvSpPr>
          <p:cNvPr id="290" name="Google Shape;290;p24"/>
          <p:cNvSpPr/>
          <p:nvPr/>
        </p:nvSpPr>
        <p:spPr>
          <a:xfrm rot="-3937467">
            <a:off x="16977848" y="-336871"/>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94" name="Shape 294"/>
        <p:cNvGrpSpPr/>
        <p:nvPr/>
      </p:nvGrpSpPr>
      <p:grpSpPr>
        <a:xfrm>
          <a:off x="0" y="0"/>
          <a:ext cx="0" cy="0"/>
          <a:chOff x="0" y="0"/>
          <a:chExt cx="0" cy="0"/>
        </a:xfrm>
      </p:grpSpPr>
      <p:sp>
        <p:nvSpPr>
          <p:cNvPr id="295" name="Google Shape;295;p25"/>
          <p:cNvSpPr/>
          <p:nvPr/>
        </p:nvSpPr>
        <p:spPr>
          <a:xfrm>
            <a:off x="-651675" y="-5166550"/>
            <a:ext cx="19023000" cy="6360900"/>
          </a:xfrm>
          <a:prstGeom prst="rect">
            <a:avLst/>
          </a:prstGeom>
          <a:solidFill>
            <a:srgbClr val="DC4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16273321" y="5627193"/>
            <a:ext cx="2749628" cy="4659807"/>
          </a:xfrm>
          <a:custGeom>
            <a:rect b="b" l="l" r="r" t="t"/>
            <a:pathLst>
              <a:path extrusionOk="0" h="4659807" w="2749628">
                <a:moveTo>
                  <a:pt x="0" y="0"/>
                </a:moveTo>
                <a:lnTo>
                  <a:pt x="2749629" y="0"/>
                </a:lnTo>
                <a:lnTo>
                  <a:pt x="2749629" y="4659807"/>
                </a:lnTo>
                <a:lnTo>
                  <a:pt x="0" y="4659807"/>
                </a:lnTo>
                <a:lnTo>
                  <a:pt x="0" y="0"/>
                </a:lnTo>
                <a:close/>
              </a:path>
            </a:pathLst>
          </a:custGeom>
          <a:blipFill rotWithShape="1">
            <a:blip r:embed="rId3">
              <a:alphaModFix/>
            </a:blip>
            <a:stretch>
              <a:fillRect b="0" l="-77053" r="-77056" t="0"/>
            </a:stretch>
          </a:blipFill>
          <a:ln>
            <a:noFill/>
          </a:ln>
        </p:spPr>
      </p:sp>
      <p:sp>
        <p:nvSpPr>
          <p:cNvPr id="297" name="Google Shape;297;p25"/>
          <p:cNvSpPr/>
          <p:nvPr/>
        </p:nvSpPr>
        <p:spPr>
          <a:xfrm>
            <a:off x="14231014" y="1842038"/>
            <a:ext cx="2749628" cy="4659807"/>
          </a:xfrm>
          <a:custGeom>
            <a:rect b="b" l="l" r="r" t="t"/>
            <a:pathLst>
              <a:path extrusionOk="0" h="4659807" w="2749628">
                <a:moveTo>
                  <a:pt x="0" y="0"/>
                </a:moveTo>
                <a:lnTo>
                  <a:pt x="2749628" y="0"/>
                </a:lnTo>
                <a:lnTo>
                  <a:pt x="2749628" y="4659807"/>
                </a:lnTo>
                <a:lnTo>
                  <a:pt x="0" y="4659807"/>
                </a:lnTo>
                <a:lnTo>
                  <a:pt x="0" y="0"/>
                </a:lnTo>
                <a:close/>
              </a:path>
            </a:pathLst>
          </a:custGeom>
          <a:blipFill rotWithShape="1">
            <a:blip r:embed="rId4">
              <a:alphaModFix/>
            </a:blip>
            <a:stretch>
              <a:fillRect b="0" l="-6489" r="-6489" t="0"/>
            </a:stretch>
          </a:blipFill>
          <a:ln>
            <a:noFill/>
          </a:ln>
        </p:spPr>
      </p:sp>
      <p:sp>
        <p:nvSpPr>
          <p:cNvPr id="298" name="Google Shape;298;p25"/>
          <p:cNvSpPr txBox="1"/>
          <p:nvPr/>
        </p:nvSpPr>
        <p:spPr>
          <a:xfrm>
            <a:off x="496650" y="977763"/>
            <a:ext cx="17294700" cy="9701400"/>
          </a:xfrm>
          <a:prstGeom prst="rect">
            <a:avLst/>
          </a:prstGeom>
          <a:noFill/>
          <a:ln>
            <a:noFill/>
          </a:ln>
        </p:spPr>
        <p:txBody>
          <a:bodyPr anchorCtr="0" anchor="t" bIns="0" lIns="0" spcFirstLastPara="1" rIns="0" wrap="square" tIns="0">
            <a:spAutoFit/>
          </a:bodyPr>
          <a:lstStyle/>
          <a:p>
            <a:pPr indent="0" lvl="0" marL="0" marR="0" rtl="0" algn="l">
              <a:lnSpc>
                <a:spcPct val="186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30003"/>
              </a:lnSpc>
              <a:spcBef>
                <a:spcPts val="0"/>
              </a:spcBef>
              <a:spcAft>
                <a:spcPts val="0"/>
              </a:spcAft>
              <a:buNone/>
            </a:pPr>
            <a:r>
              <a:rPr b="1" i="0" lang="en-US" sz="2583" u="none" cap="none" strike="noStrike">
                <a:solidFill>
                  <a:srgbClr val="333333"/>
                </a:solidFill>
                <a:latin typeface="Montserrat"/>
                <a:ea typeface="Montserrat"/>
                <a:cs typeface="Montserrat"/>
                <a:sym typeface="Montserrat"/>
              </a:rPr>
              <a:t>Positive Perceptions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Wide Product Range: Extensive selection of brands and styles.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Discounts &amp; Offers: Attractive promotions enhance shopping appeal.</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User-Friendly Interface: App/website praised for smooth navigation.</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Fast Delivery: Many report prompt order deliveries.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Return Policy: Favorable return/refund options.</a:t>
            </a:r>
            <a:endParaRPr/>
          </a:p>
          <a:p>
            <a:pPr indent="0" lvl="0" marL="0" marR="0" rtl="0" algn="l">
              <a:lnSpc>
                <a:spcPct val="130003"/>
              </a:lnSpc>
              <a:spcBef>
                <a:spcPts val="0"/>
              </a:spcBef>
              <a:spcAft>
                <a:spcPts val="0"/>
              </a:spcAft>
              <a:buNone/>
            </a:pPr>
            <a:r>
              <a:t/>
            </a:r>
            <a:endParaRPr b="1" i="0" sz="2583" u="none" cap="none" strike="noStrike">
              <a:solidFill>
                <a:srgbClr val="333333"/>
              </a:solidFill>
              <a:latin typeface="Montserrat"/>
              <a:ea typeface="Montserrat"/>
              <a:cs typeface="Montserrat"/>
              <a:sym typeface="Montserrat"/>
            </a:endParaRPr>
          </a:p>
          <a:p>
            <a:pPr indent="0" lvl="0" marL="0" marR="0" rtl="0" algn="l">
              <a:lnSpc>
                <a:spcPct val="130003"/>
              </a:lnSpc>
              <a:spcBef>
                <a:spcPts val="0"/>
              </a:spcBef>
              <a:spcAft>
                <a:spcPts val="0"/>
              </a:spcAft>
              <a:buNone/>
            </a:pPr>
            <a:r>
              <a:rPr b="1" i="0" lang="en-US" sz="2583" u="none" cap="none" strike="noStrike">
                <a:solidFill>
                  <a:srgbClr val="333333"/>
                </a:solidFill>
                <a:latin typeface="Montserrat"/>
                <a:ea typeface="Montserrat"/>
                <a:cs typeface="Montserrat"/>
                <a:sym typeface="Montserrat"/>
              </a:rPr>
              <a:t>Negative Perceptions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Customer Service: Unresponsive support, unresolved complaints.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Quality Issues: Products often fail to meet expectations.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Review Concerns: Non-approval of negative reviews affects transparency.</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Delivery Delays: Common complaints about late deliveries.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Inconsistent Quality: Incorrect/inferior items impact trust.</a:t>
            </a:r>
            <a:endParaRPr/>
          </a:p>
          <a:p>
            <a:pPr indent="-114883" lvl="1" marL="557807" marR="0" rtl="0" algn="l">
              <a:lnSpc>
                <a:spcPct val="130003"/>
              </a:lnSpc>
              <a:spcBef>
                <a:spcPts val="0"/>
              </a:spcBef>
              <a:spcAft>
                <a:spcPts val="0"/>
              </a:spcAft>
              <a:buClr>
                <a:schemeClr val="dk1"/>
              </a:buClr>
              <a:buSzPts val="2583"/>
              <a:buFont typeface="Arial"/>
              <a:buNone/>
            </a:pPr>
            <a:r>
              <a:t/>
            </a:r>
            <a:endParaRPr b="1" i="0" sz="2583" u="none" cap="none" strike="noStrike">
              <a:solidFill>
                <a:srgbClr val="333333"/>
              </a:solidFill>
              <a:latin typeface="Montserrat"/>
              <a:ea typeface="Montserrat"/>
              <a:cs typeface="Montserrat"/>
              <a:sym typeface="Montserrat"/>
            </a:endParaRPr>
          </a:p>
          <a:p>
            <a:pPr indent="0" lvl="0" marL="0" marR="0" rtl="0" algn="l">
              <a:lnSpc>
                <a:spcPct val="130003"/>
              </a:lnSpc>
              <a:spcBef>
                <a:spcPts val="0"/>
              </a:spcBef>
              <a:spcAft>
                <a:spcPts val="0"/>
              </a:spcAft>
              <a:buNone/>
            </a:pPr>
            <a:r>
              <a:rPr b="1" i="0" lang="en-US" sz="2583" u="none" cap="none" strike="noStrike">
                <a:solidFill>
                  <a:srgbClr val="333333"/>
                </a:solidFill>
                <a:latin typeface="Montserrat"/>
                <a:ea typeface="Montserrat"/>
                <a:cs typeface="Montserrat"/>
                <a:sym typeface="Montserrat"/>
              </a:rPr>
              <a:t>Mixed Perceptions</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Sustainability: Some initiatives praised; more efforts expected.</a:t>
            </a:r>
            <a:endParaRPr/>
          </a:p>
          <a:p>
            <a:pPr indent="-278904" lvl="1" marL="557807" marR="0" rtl="0" algn="l">
              <a:lnSpc>
                <a:spcPct val="130003"/>
              </a:lnSpc>
              <a:spcBef>
                <a:spcPts val="0"/>
              </a:spcBef>
              <a:spcAft>
                <a:spcPts val="0"/>
              </a:spcAft>
              <a:buClr>
                <a:srgbClr val="333333"/>
              </a:buClr>
              <a:buSzPts val="2583"/>
              <a:buFont typeface="Arial"/>
              <a:buChar char="•"/>
            </a:pPr>
            <a:r>
              <a:rPr b="1" i="0" lang="en-US" sz="2583" u="none" cap="none" strike="noStrike">
                <a:solidFill>
                  <a:srgbClr val="333333"/>
                </a:solidFill>
                <a:latin typeface="Montserrat"/>
                <a:ea typeface="Montserrat"/>
                <a:cs typeface="Montserrat"/>
                <a:sym typeface="Montserrat"/>
              </a:rPr>
              <a:t>Feedback Engagement: Mixed views on responsiveness to feedback.</a:t>
            </a:r>
            <a:endParaRPr/>
          </a:p>
          <a:p>
            <a:pPr indent="0" lvl="0" marL="0" marR="0" rtl="0" algn="l">
              <a:lnSpc>
                <a:spcPct val="130003"/>
              </a:lnSpc>
              <a:spcBef>
                <a:spcPts val="0"/>
              </a:spcBef>
              <a:spcAft>
                <a:spcPts val="0"/>
              </a:spcAft>
              <a:buNone/>
            </a:pPr>
            <a:r>
              <a:t/>
            </a:r>
            <a:endParaRPr b="1" i="0" sz="2583" u="none" cap="none" strike="noStrike">
              <a:solidFill>
                <a:srgbClr val="333333"/>
              </a:solidFill>
              <a:latin typeface="Montserrat"/>
              <a:ea typeface="Montserrat"/>
              <a:cs typeface="Montserrat"/>
              <a:sym typeface="Montserrat"/>
            </a:endParaRPr>
          </a:p>
        </p:txBody>
      </p:sp>
      <p:sp>
        <p:nvSpPr>
          <p:cNvPr id="299" name="Google Shape;299;p25"/>
          <p:cNvSpPr txBox="1"/>
          <p:nvPr/>
        </p:nvSpPr>
        <p:spPr>
          <a:xfrm>
            <a:off x="2843865" y="384713"/>
            <a:ext cx="12031918" cy="809625"/>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0" i="0" lang="en-US" sz="5291" u="none" cap="none" strike="noStrike">
                <a:solidFill>
                  <a:srgbClr val="000000"/>
                </a:solidFill>
                <a:latin typeface="Arial"/>
                <a:ea typeface="Arial"/>
                <a:cs typeface="Arial"/>
                <a:sym typeface="Arial"/>
              </a:rPr>
              <a:t>Brand Perception Analysis of Myntra</a:t>
            </a:r>
            <a:endParaRPr/>
          </a:p>
        </p:txBody>
      </p:sp>
      <p:sp>
        <p:nvSpPr>
          <p:cNvPr id="300" name="Google Shape;300;p25"/>
          <p:cNvSpPr/>
          <p:nvPr/>
        </p:nvSpPr>
        <p:spPr>
          <a:xfrm rot="-3937467">
            <a:off x="-296804" y="896123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grpSp>
        <p:nvGrpSpPr>
          <p:cNvPr id="301" name="Google Shape;301;p25"/>
          <p:cNvGrpSpPr/>
          <p:nvPr/>
        </p:nvGrpSpPr>
        <p:grpSpPr>
          <a:xfrm rot="-5400000">
            <a:off x="7585729" y="2328692"/>
            <a:ext cx="959080" cy="16416105"/>
            <a:chOff x="0" y="-38100"/>
            <a:chExt cx="255917" cy="4380405"/>
          </a:xfrm>
        </p:grpSpPr>
        <p:sp>
          <p:nvSpPr>
            <p:cNvPr id="302" name="Google Shape;302;p25"/>
            <p:cNvSpPr/>
            <p:nvPr/>
          </p:nvSpPr>
          <p:spPr>
            <a:xfrm>
              <a:off x="0" y="0"/>
              <a:ext cx="255917" cy="4342305"/>
            </a:xfrm>
            <a:custGeom>
              <a:rect b="b" l="l" r="r" t="t"/>
              <a:pathLst>
                <a:path extrusionOk="0" h="4342305" w="255917">
                  <a:moveTo>
                    <a:pt x="0" y="0"/>
                  </a:moveTo>
                  <a:lnTo>
                    <a:pt x="255917" y="0"/>
                  </a:lnTo>
                  <a:lnTo>
                    <a:pt x="255917" y="4342305"/>
                  </a:lnTo>
                  <a:lnTo>
                    <a:pt x="0" y="4342305"/>
                  </a:lnTo>
                  <a:close/>
                </a:path>
              </a:pathLst>
            </a:custGeom>
            <a:solidFill>
              <a:srgbClr val="E29595"/>
            </a:solidFill>
            <a:ln>
              <a:noFill/>
            </a:ln>
          </p:spPr>
        </p:sp>
        <p:sp>
          <p:nvSpPr>
            <p:cNvPr id="303" name="Google Shape;303;p25"/>
            <p:cNvSpPr txBox="1"/>
            <p:nvPr/>
          </p:nvSpPr>
          <p:spPr>
            <a:xfrm>
              <a:off x="0" y="-38100"/>
              <a:ext cx="255917" cy="438040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307" name="Shape 307"/>
        <p:cNvGrpSpPr/>
        <p:nvPr/>
      </p:nvGrpSpPr>
      <p:grpSpPr>
        <a:xfrm>
          <a:off x="0" y="0"/>
          <a:ext cx="0" cy="0"/>
          <a:chOff x="0" y="0"/>
          <a:chExt cx="0" cy="0"/>
        </a:xfrm>
      </p:grpSpPr>
      <p:sp>
        <p:nvSpPr>
          <p:cNvPr id="308" name="Google Shape;308;p26"/>
          <p:cNvSpPr/>
          <p:nvPr/>
        </p:nvSpPr>
        <p:spPr>
          <a:xfrm>
            <a:off x="0" y="-667049"/>
            <a:ext cx="18489300" cy="1347300"/>
          </a:xfrm>
          <a:prstGeom prst="rect">
            <a:avLst/>
          </a:prstGeom>
          <a:solidFill>
            <a:srgbClr val="DC4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txBox="1"/>
          <p:nvPr/>
        </p:nvSpPr>
        <p:spPr>
          <a:xfrm>
            <a:off x="-201225" y="941450"/>
            <a:ext cx="15258900" cy="9817800"/>
          </a:xfrm>
          <a:prstGeom prst="rect">
            <a:avLst/>
          </a:prstGeom>
          <a:noFill/>
          <a:ln>
            <a:noFill/>
          </a:ln>
        </p:spPr>
        <p:txBody>
          <a:bodyPr anchorCtr="0" anchor="t" bIns="0" lIns="0" spcFirstLastPara="1" rIns="0" wrap="square" tIns="0">
            <a:spAutoFit/>
          </a:bodyPr>
          <a:lstStyle/>
          <a:p>
            <a:pPr indent="0" lvl="0" marL="0" marR="0" rtl="0" algn="l">
              <a:lnSpc>
                <a:spcPct val="185055"/>
              </a:lnSpc>
              <a:spcBef>
                <a:spcPts val="0"/>
              </a:spcBef>
              <a:spcAft>
                <a:spcPts val="0"/>
              </a:spcAft>
              <a:buNone/>
            </a:pPr>
            <a:r>
              <a:t/>
            </a:r>
            <a:endParaRPr b="0" i="0" u="none" cap="none" strike="noStrike">
              <a:solidFill>
                <a:schemeClr val="dk1"/>
              </a:solidFill>
              <a:latin typeface="Calibri"/>
              <a:ea typeface="Calibri"/>
              <a:cs typeface="Calibri"/>
              <a:sym typeface="Calibri"/>
            </a:endParaRPr>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Gen Z Trends (18-25)</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Bold Styles: Quirky prints, vibrant accessories, streetwear, oversized blazers.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Fast Fashion: Demand for quickly updated collections and daily deals.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Social Media Influence: Fashion inspired by Instagram/TikTok content.</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Sustainability: Rising interest in eco-friendly options.</a:t>
            </a:r>
            <a:endParaRPr sz="1000"/>
          </a:p>
          <a:p>
            <a:pPr indent="-113946" lvl="1" marL="553265" marR="0" rtl="0" algn="l">
              <a:lnSpc>
                <a:spcPct val="130015"/>
              </a:lnSpc>
              <a:spcBef>
                <a:spcPts val="0"/>
              </a:spcBef>
              <a:spcAft>
                <a:spcPts val="0"/>
              </a:spcAft>
              <a:buClr>
                <a:schemeClr val="dk1"/>
              </a:buClr>
              <a:buSzPts val="2562"/>
              <a:buFont typeface="Arial"/>
              <a:buNone/>
            </a:pPr>
            <a:r>
              <a:t/>
            </a:r>
            <a:endParaRPr b="1" i="0" sz="2162" u="none" cap="none" strike="noStrike">
              <a:solidFill>
                <a:srgbClr val="333333"/>
              </a:solidFill>
              <a:latin typeface="Montserrat"/>
              <a:ea typeface="Montserrat"/>
              <a:cs typeface="Montserrat"/>
              <a:sym typeface="Montserrat"/>
            </a:endParaRPr>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Millennial Trends (26-40)</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Classic Modern Styles: Timeless pieces with versatility and durability.</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Comfortable Fashion: Stylish loungewear and athleisure for remote work.</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Accessory Focus: Investments in statement bags, shoes, and add-ons.</a:t>
            </a:r>
            <a:endParaRPr sz="1000"/>
          </a:p>
          <a:p>
            <a:pPr indent="-113946" lvl="1" marL="553265" marR="0" rtl="0" algn="l">
              <a:lnSpc>
                <a:spcPct val="130015"/>
              </a:lnSpc>
              <a:spcBef>
                <a:spcPts val="0"/>
              </a:spcBef>
              <a:spcAft>
                <a:spcPts val="0"/>
              </a:spcAft>
              <a:buClr>
                <a:schemeClr val="dk1"/>
              </a:buClr>
              <a:buSzPts val="2562"/>
              <a:buFont typeface="Arial"/>
              <a:buNone/>
            </a:pPr>
            <a:r>
              <a:t/>
            </a:r>
            <a:endParaRPr b="1" i="0" sz="2162" u="none" cap="none" strike="noStrike">
              <a:solidFill>
                <a:srgbClr val="333333"/>
              </a:solidFill>
              <a:latin typeface="Montserrat"/>
              <a:ea typeface="Montserrat"/>
              <a:cs typeface="Montserrat"/>
              <a:sym typeface="Montserrat"/>
            </a:endParaRPr>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General Trends</a:t>
            </a:r>
            <a:endParaRPr sz="1562"/>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Sneakers &amp; Casual Wear: Retro sneakers leading sales.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Diverse Range: Ethnic and contemporary fashion for all age groups.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Influencer Collaborations: Boosting engagement across demographics.</a:t>
            </a:r>
            <a:endParaRPr sz="1000"/>
          </a:p>
          <a:p>
            <a:pPr indent="-113946" lvl="1" marL="553265" marR="0" rtl="0" algn="l">
              <a:lnSpc>
                <a:spcPct val="130015"/>
              </a:lnSpc>
              <a:spcBef>
                <a:spcPts val="0"/>
              </a:spcBef>
              <a:spcAft>
                <a:spcPts val="0"/>
              </a:spcAft>
              <a:buClr>
                <a:schemeClr val="dk1"/>
              </a:buClr>
              <a:buSzPts val="2562"/>
              <a:buFont typeface="Arial"/>
              <a:buNone/>
            </a:pPr>
            <a:r>
              <a:t/>
            </a:r>
            <a:endParaRPr b="1" i="0" sz="2162" u="none" cap="none" strike="noStrike">
              <a:solidFill>
                <a:srgbClr val="333333"/>
              </a:solidFill>
              <a:latin typeface="Montserrat"/>
              <a:ea typeface="Montserrat"/>
              <a:cs typeface="Montserrat"/>
              <a:sym typeface="Montserrat"/>
            </a:endParaRPr>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City-Specific Trends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Bengaluru: High demand for dresses.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Pune: Popularity of casual T-shirts.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Hyderabad: Preference for traditional kurta sets.</a:t>
            </a:r>
            <a:endParaRPr sz="1000"/>
          </a:p>
          <a:p>
            <a:pPr indent="-251233" lvl="1" marL="553265" marR="0" rtl="0" algn="l">
              <a:lnSpc>
                <a:spcPct val="130015"/>
              </a:lnSpc>
              <a:spcBef>
                <a:spcPts val="0"/>
              </a:spcBef>
              <a:spcAft>
                <a:spcPts val="0"/>
              </a:spcAft>
              <a:buClr>
                <a:srgbClr val="333333"/>
              </a:buClr>
              <a:buSzPts val="2162"/>
              <a:buFont typeface="Arial"/>
              <a:buChar char="•"/>
            </a:pPr>
            <a:r>
              <a:rPr b="1" i="0" lang="en-US" sz="2162" u="none" cap="none" strike="noStrike">
                <a:solidFill>
                  <a:srgbClr val="333333"/>
                </a:solidFill>
                <a:latin typeface="Montserrat"/>
                <a:ea typeface="Montserrat"/>
                <a:cs typeface="Montserrat"/>
                <a:sym typeface="Montserrat"/>
              </a:rPr>
              <a:t>Chennai: Blend of traditional and modern styles.</a:t>
            </a:r>
            <a:endParaRPr sz="1762"/>
          </a:p>
          <a:p>
            <a:pPr indent="0" lvl="0" marL="0" marR="0" rtl="0" algn="l">
              <a:lnSpc>
                <a:spcPct val="130015"/>
              </a:lnSpc>
              <a:spcBef>
                <a:spcPts val="0"/>
              </a:spcBef>
              <a:spcAft>
                <a:spcPts val="0"/>
              </a:spcAft>
              <a:buNone/>
            </a:pPr>
            <a:r>
              <a:t/>
            </a:r>
            <a:endParaRPr b="1" i="0" sz="2162" u="none" cap="none" strike="noStrike">
              <a:solidFill>
                <a:srgbClr val="333333"/>
              </a:solidFill>
              <a:latin typeface="Montserrat"/>
              <a:ea typeface="Montserrat"/>
              <a:cs typeface="Montserrat"/>
              <a:sym typeface="Montserrat"/>
            </a:endParaRPr>
          </a:p>
        </p:txBody>
      </p:sp>
      <p:sp>
        <p:nvSpPr>
          <p:cNvPr id="310" name="Google Shape;310;p26"/>
          <p:cNvSpPr/>
          <p:nvPr/>
        </p:nvSpPr>
        <p:spPr>
          <a:xfrm rot="-3936922">
            <a:off x="16994585" y="8962356"/>
            <a:ext cx="1477410" cy="147741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311" name="Google Shape;311;p26"/>
          <p:cNvSpPr/>
          <p:nvPr/>
        </p:nvSpPr>
        <p:spPr>
          <a:xfrm>
            <a:off x="17036919" y="946550"/>
            <a:ext cx="2459962" cy="4964897"/>
          </a:xfrm>
          <a:custGeom>
            <a:rect b="b" l="l" r="r" t="t"/>
            <a:pathLst>
              <a:path extrusionOk="0" h="4964897" w="2459962">
                <a:moveTo>
                  <a:pt x="0" y="0"/>
                </a:moveTo>
                <a:lnTo>
                  <a:pt x="2459962" y="0"/>
                </a:lnTo>
                <a:lnTo>
                  <a:pt x="2459962" y="4964897"/>
                </a:lnTo>
                <a:lnTo>
                  <a:pt x="0" y="4964897"/>
                </a:lnTo>
                <a:lnTo>
                  <a:pt x="0" y="0"/>
                </a:lnTo>
                <a:close/>
              </a:path>
            </a:pathLst>
          </a:custGeom>
          <a:blipFill rotWithShape="1">
            <a:blip r:embed="rId4">
              <a:alphaModFix/>
            </a:blip>
            <a:stretch>
              <a:fillRect b="0" l="-10600" r="-23989" t="0"/>
            </a:stretch>
          </a:blipFill>
          <a:ln>
            <a:noFill/>
          </a:ln>
        </p:spPr>
      </p:sp>
      <p:sp>
        <p:nvSpPr>
          <p:cNvPr id="312" name="Google Shape;312;p26"/>
          <p:cNvSpPr/>
          <p:nvPr/>
        </p:nvSpPr>
        <p:spPr>
          <a:xfrm>
            <a:off x="14729381" y="4964897"/>
            <a:ext cx="2026118" cy="2380361"/>
          </a:xfrm>
          <a:custGeom>
            <a:rect b="b" l="l" r="r" t="t"/>
            <a:pathLst>
              <a:path extrusionOk="0" h="2380361" w="2026118">
                <a:moveTo>
                  <a:pt x="0" y="0"/>
                </a:moveTo>
                <a:lnTo>
                  <a:pt x="2026118" y="0"/>
                </a:lnTo>
                <a:lnTo>
                  <a:pt x="2026118" y="2380362"/>
                </a:lnTo>
                <a:lnTo>
                  <a:pt x="0" y="2380362"/>
                </a:lnTo>
                <a:lnTo>
                  <a:pt x="0" y="0"/>
                </a:lnTo>
                <a:close/>
              </a:path>
            </a:pathLst>
          </a:custGeom>
          <a:blipFill rotWithShape="1">
            <a:blip r:embed="rId5">
              <a:alphaModFix/>
            </a:blip>
            <a:stretch>
              <a:fillRect b="0" l="-42957" r="-42957" t="0"/>
            </a:stretch>
          </a:blipFill>
          <a:ln>
            <a:noFill/>
          </a:ln>
        </p:spPr>
      </p:sp>
      <p:sp>
        <p:nvSpPr>
          <p:cNvPr id="313" name="Google Shape;313;p26"/>
          <p:cNvSpPr/>
          <p:nvPr/>
        </p:nvSpPr>
        <p:spPr>
          <a:xfrm>
            <a:off x="15896516" y="7345259"/>
            <a:ext cx="2391484" cy="2997578"/>
          </a:xfrm>
          <a:custGeom>
            <a:rect b="b" l="l" r="r" t="t"/>
            <a:pathLst>
              <a:path extrusionOk="0" h="2997578" w="2391484">
                <a:moveTo>
                  <a:pt x="0" y="0"/>
                </a:moveTo>
                <a:lnTo>
                  <a:pt x="2391484" y="0"/>
                </a:lnTo>
                <a:lnTo>
                  <a:pt x="2391484" y="2997578"/>
                </a:lnTo>
                <a:lnTo>
                  <a:pt x="0" y="2997578"/>
                </a:lnTo>
                <a:lnTo>
                  <a:pt x="0" y="0"/>
                </a:lnTo>
                <a:close/>
              </a:path>
            </a:pathLst>
          </a:custGeom>
          <a:blipFill rotWithShape="1">
            <a:blip r:embed="rId6">
              <a:alphaModFix/>
            </a:blip>
            <a:stretch>
              <a:fillRect b="-5854" l="0" r="0" t="-5854"/>
            </a:stretch>
          </a:blipFill>
          <a:ln>
            <a:noFill/>
          </a:ln>
        </p:spPr>
      </p:sp>
      <p:sp>
        <p:nvSpPr>
          <p:cNvPr id="314" name="Google Shape;314;p26"/>
          <p:cNvSpPr txBox="1"/>
          <p:nvPr/>
        </p:nvSpPr>
        <p:spPr>
          <a:xfrm>
            <a:off x="4393904" y="99220"/>
            <a:ext cx="10663800" cy="583800"/>
          </a:xfrm>
          <a:prstGeom prst="rect">
            <a:avLst/>
          </a:prstGeom>
          <a:noFill/>
          <a:ln>
            <a:noFill/>
          </a:ln>
        </p:spPr>
        <p:txBody>
          <a:bodyPr anchorCtr="0" anchor="t" bIns="0" lIns="0" spcFirstLastPara="1" rIns="0" wrap="square" tIns="0">
            <a:spAutoFit/>
          </a:bodyPr>
          <a:lstStyle/>
          <a:p>
            <a:pPr indent="0" lvl="0" marL="0" marR="0" rtl="0" algn="l">
              <a:lnSpc>
                <a:spcPct val="120047"/>
              </a:lnSpc>
              <a:spcBef>
                <a:spcPts val="0"/>
              </a:spcBef>
              <a:spcAft>
                <a:spcPts val="0"/>
              </a:spcAft>
              <a:buNone/>
            </a:pPr>
            <a:r>
              <a:rPr i="0" lang="en-US" sz="3791" u="none" cap="none" strike="noStrike">
                <a:solidFill>
                  <a:srgbClr val="000000"/>
                </a:solidFill>
                <a:latin typeface="Kings"/>
                <a:ea typeface="Kings"/>
                <a:cs typeface="Kings"/>
                <a:sym typeface="Kings"/>
              </a:rPr>
              <a:t>MARKET TRENDS FOR MYNTRA</a:t>
            </a:r>
            <a:endParaRPr>
              <a:latin typeface="Kings"/>
              <a:ea typeface="Kings"/>
              <a:cs typeface="Kings"/>
              <a:sym typeface="King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318" name="Shape 318"/>
        <p:cNvGrpSpPr/>
        <p:nvPr/>
      </p:nvGrpSpPr>
      <p:grpSpPr>
        <a:xfrm>
          <a:off x="0" y="0"/>
          <a:ext cx="0" cy="0"/>
          <a:chOff x="0" y="0"/>
          <a:chExt cx="0" cy="0"/>
        </a:xfrm>
      </p:grpSpPr>
      <p:sp>
        <p:nvSpPr>
          <p:cNvPr id="319" name="Google Shape;319;p27"/>
          <p:cNvSpPr/>
          <p:nvPr/>
        </p:nvSpPr>
        <p:spPr>
          <a:xfrm>
            <a:off x="0" y="0"/>
            <a:ext cx="18288000" cy="1961700"/>
          </a:xfrm>
          <a:prstGeom prst="rect">
            <a:avLst/>
          </a:prstGeom>
          <a:solidFill>
            <a:srgbClr val="DC4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655255" y="10076050"/>
            <a:ext cx="7992664" cy="485150"/>
          </a:xfrm>
          <a:prstGeom prst="rect">
            <a:avLst/>
          </a:prstGeom>
          <a:solidFill>
            <a:srgbClr val="E2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1" name="Google Shape;321;p27"/>
          <p:cNvGraphicFramePr/>
          <p:nvPr/>
        </p:nvGraphicFramePr>
        <p:xfrm>
          <a:off x="835097" y="2225884"/>
          <a:ext cx="3000000" cy="3000000"/>
        </p:xfrm>
        <a:graphic>
          <a:graphicData uri="http://schemas.openxmlformats.org/drawingml/2006/table">
            <a:tbl>
              <a:tblPr>
                <a:noFill/>
                <a:tableStyleId>{44294365-4723-4FD7-87C3-80C45EE0A87C}</a:tableStyleId>
              </a:tblPr>
              <a:tblGrid>
                <a:gridCol w="2881900"/>
                <a:gridCol w="3707450"/>
                <a:gridCol w="3129575"/>
                <a:gridCol w="3256800"/>
                <a:gridCol w="3753575"/>
              </a:tblGrid>
              <a:tr h="1566575">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Feature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Myntra</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Amazon</a:t>
                      </a:r>
                      <a:endParaRPr sz="799"/>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Fashion</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Flipkart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AJIO</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r>
              <a:tr h="1911450">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Customer</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Satisfaction</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Generally</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positive; issues with service quality</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Excellent service; some quality issues</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Competitive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pricing; service complaints</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Rising</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satisfaction; focus on quality</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r>
              <a:tr h="1911450">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Product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Range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Extensive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fashion focus; strong ethnic wear</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Vast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categories; less focused on fashion</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1099"/>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Diverse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categories; robust fashion segment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Curated</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fashion collections; trendy styles</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r>
              <a:tr h="2256350">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Market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Presence</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Over 50%</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share in fashion; strong social media engagement</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Lower</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fashion share; benefits from overall brand recognition</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48%</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overall e-commerce share; diverse offerings</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c>
                  <a:txBody>
                    <a:bodyPr/>
                    <a:lstStyle/>
                    <a:p>
                      <a:pPr indent="0" lvl="0" marL="0" marR="0" rtl="0" algn="ctr">
                        <a:lnSpc>
                          <a:spcPct val="254454"/>
                        </a:lnSpc>
                        <a:spcBef>
                          <a:spcPts val="0"/>
                        </a:spcBef>
                        <a:spcAft>
                          <a:spcPts val="0"/>
                        </a:spcAft>
                        <a:buNone/>
                      </a:pPr>
                      <a:r>
                        <a:t/>
                      </a:r>
                      <a:endParaRPr sz="500" u="none" cap="none" strike="noStrike"/>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Approximately</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30% MAU market share; innovative marketing</a:t>
                      </a:r>
                      <a:endParaRPr sz="800"/>
                    </a:p>
                    <a:p>
                      <a:pPr indent="0" lvl="0" marL="0" marR="0" rtl="0" algn="ctr">
                        <a:lnSpc>
                          <a:spcPct val="140020"/>
                        </a:lnSpc>
                        <a:spcBef>
                          <a:spcPts val="0"/>
                        </a:spcBef>
                        <a:spcAft>
                          <a:spcPts val="0"/>
                        </a:spcAft>
                        <a:buNone/>
                      </a:pPr>
                      <a:r>
                        <a:rPr b="1" lang="en-US" sz="1399" u="none" cap="none" strike="noStrike">
                          <a:solidFill>
                            <a:srgbClr val="000000"/>
                          </a:solidFill>
                          <a:latin typeface="Montserrat"/>
                          <a:ea typeface="Montserrat"/>
                          <a:cs typeface="Montserrat"/>
                          <a:sym typeface="Montserrat"/>
                        </a:rPr>
                        <a:t>  </a:t>
                      </a:r>
                      <a:endParaRPr sz="800"/>
                    </a:p>
                  </a:txBody>
                  <a:tcPr marT="176600" marB="176600" marR="176600" marL="176600" anchor="ctr">
                    <a:lnL cap="flat" cmpd="sng" w="26475">
                      <a:solidFill>
                        <a:srgbClr val="000000"/>
                      </a:solidFill>
                      <a:prstDash val="solid"/>
                      <a:round/>
                      <a:headEnd len="sm" w="sm" type="none"/>
                      <a:tailEnd len="sm" w="sm" type="none"/>
                    </a:lnL>
                    <a:lnR cap="flat" cmpd="sng" w="26475">
                      <a:solidFill>
                        <a:srgbClr val="000000"/>
                      </a:solidFill>
                      <a:prstDash val="solid"/>
                      <a:round/>
                      <a:headEnd len="sm" w="sm" type="none"/>
                      <a:tailEnd len="sm" w="sm" type="none"/>
                    </a:lnR>
                    <a:lnT cap="flat" cmpd="sng" w="26475">
                      <a:solidFill>
                        <a:srgbClr val="000000"/>
                      </a:solidFill>
                      <a:prstDash val="solid"/>
                      <a:round/>
                      <a:headEnd len="sm" w="sm" type="none"/>
                      <a:tailEnd len="sm" w="sm" type="none"/>
                    </a:lnT>
                    <a:lnB cap="flat" cmpd="sng" w="26475">
                      <a:solidFill>
                        <a:srgbClr val="000000"/>
                      </a:solidFill>
                      <a:prstDash val="solid"/>
                      <a:round/>
                      <a:headEnd len="sm" w="sm" type="none"/>
                      <a:tailEnd len="sm" w="sm" type="none"/>
                    </a:lnB>
                  </a:tcPr>
                </a:tc>
              </a:tr>
            </a:tbl>
          </a:graphicData>
        </a:graphic>
      </p:graphicFrame>
      <p:sp>
        <p:nvSpPr>
          <p:cNvPr id="322" name="Google Shape;322;p27"/>
          <p:cNvSpPr txBox="1"/>
          <p:nvPr/>
        </p:nvSpPr>
        <p:spPr>
          <a:xfrm>
            <a:off x="1028700" y="133146"/>
            <a:ext cx="16230600" cy="93345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3191" u="sng" cap="none" strike="noStrike">
                <a:solidFill>
                  <a:srgbClr val="000000"/>
                </a:solidFill>
                <a:latin typeface="Arial"/>
                <a:ea typeface="Arial"/>
                <a:cs typeface="Arial"/>
                <a:sym typeface="Arial"/>
              </a:rPr>
              <a:t> Comparison of Myntra with Key Competitors: Amazon Fashion, Flipkart, and AJIO</a:t>
            </a:r>
            <a:endParaRPr/>
          </a:p>
          <a:p>
            <a:pPr indent="0" lvl="0" marL="0" marR="0" rtl="0" algn="l">
              <a:lnSpc>
                <a:spcPct val="112472"/>
              </a:lnSpc>
              <a:spcBef>
                <a:spcPts val="0"/>
              </a:spcBef>
              <a:spcAft>
                <a:spcPts val="0"/>
              </a:spcAft>
              <a:buNone/>
            </a:pPr>
            <a:r>
              <a:t/>
            </a:r>
            <a:endParaRPr b="0" i="0" sz="3191" u="sng"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326" name="Shape 326"/>
        <p:cNvGrpSpPr/>
        <p:nvPr/>
      </p:nvGrpSpPr>
      <p:grpSpPr>
        <a:xfrm>
          <a:off x="0" y="0"/>
          <a:ext cx="0" cy="0"/>
          <a:chOff x="0" y="0"/>
          <a:chExt cx="0" cy="0"/>
        </a:xfrm>
      </p:grpSpPr>
      <p:grpSp>
        <p:nvGrpSpPr>
          <p:cNvPr id="327" name="Google Shape;327;p28"/>
          <p:cNvGrpSpPr/>
          <p:nvPr/>
        </p:nvGrpSpPr>
        <p:grpSpPr>
          <a:xfrm>
            <a:off x="412607" y="1168426"/>
            <a:ext cx="196461" cy="6096992"/>
            <a:chOff x="0" y="-38100"/>
            <a:chExt cx="63385" cy="1967095"/>
          </a:xfrm>
        </p:grpSpPr>
        <p:sp>
          <p:nvSpPr>
            <p:cNvPr id="328" name="Google Shape;328;p28"/>
            <p:cNvSpPr/>
            <p:nvPr/>
          </p:nvSpPr>
          <p:spPr>
            <a:xfrm>
              <a:off x="0" y="0"/>
              <a:ext cx="63385" cy="1928995"/>
            </a:xfrm>
            <a:custGeom>
              <a:rect b="b" l="l" r="r" t="t"/>
              <a:pathLst>
                <a:path extrusionOk="0" h="1928995" w="63385">
                  <a:moveTo>
                    <a:pt x="0" y="0"/>
                  </a:moveTo>
                  <a:lnTo>
                    <a:pt x="63385" y="0"/>
                  </a:lnTo>
                  <a:lnTo>
                    <a:pt x="63385" y="1928995"/>
                  </a:lnTo>
                  <a:lnTo>
                    <a:pt x="0" y="1928995"/>
                  </a:lnTo>
                  <a:close/>
                </a:path>
              </a:pathLst>
            </a:custGeom>
            <a:solidFill>
              <a:srgbClr val="D15606"/>
            </a:solidFill>
            <a:ln>
              <a:noFill/>
            </a:ln>
          </p:spPr>
        </p:sp>
        <p:sp>
          <p:nvSpPr>
            <p:cNvPr id="329" name="Google Shape;329;p28"/>
            <p:cNvSpPr txBox="1"/>
            <p:nvPr/>
          </p:nvSpPr>
          <p:spPr>
            <a:xfrm>
              <a:off x="0" y="-38100"/>
              <a:ext cx="63385" cy="19670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28"/>
          <p:cNvSpPr txBox="1"/>
          <p:nvPr/>
        </p:nvSpPr>
        <p:spPr>
          <a:xfrm>
            <a:off x="2965624" y="177172"/>
            <a:ext cx="11308791" cy="1109345"/>
          </a:xfrm>
          <a:prstGeom prst="rect">
            <a:avLst/>
          </a:prstGeom>
          <a:noFill/>
          <a:ln>
            <a:noFill/>
          </a:ln>
        </p:spPr>
        <p:txBody>
          <a:bodyPr anchorCtr="0" anchor="t" bIns="0" lIns="0" spcFirstLastPara="1" rIns="0" wrap="square" tIns="0">
            <a:spAutoFit/>
          </a:bodyPr>
          <a:lstStyle/>
          <a:p>
            <a:pPr indent="0" lvl="0" marL="0" marR="0" rtl="0" algn="l">
              <a:lnSpc>
                <a:spcPct val="130008"/>
              </a:lnSpc>
              <a:spcBef>
                <a:spcPts val="0"/>
              </a:spcBef>
              <a:spcAft>
                <a:spcPts val="0"/>
              </a:spcAft>
              <a:buNone/>
            </a:pPr>
            <a:r>
              <a:rPr b="0" i="0" lang="en-US" sz="3399" u="none" cap="none" strike="noStrike">
                <a:solidFill>
                  <a:srgbClr val="000000"/>
                </a:solidFill>
                <a:latin typeface="Arial"/>
                <a:ea typeface="Arial"/>
                <a:cs typeface="Arial"/>
                <a:sym typeface="Arial"/>
              </a:rPr>
              <a:t>ACTIONABLE STRATEGIES FOR MYNTRA</a:t>
            </a:r>
            <a:endParaRPr/>
          </a:p>
          <a:p>
            <a:pPr indent="0" lvl="0" marL="0" marR="0" rtl="0" algn="l">
              <a:lnSpc>
                <a:spcPct val="130008"/>
              </a:lnSpc>
              <a:spcBef>
                <a:spcPts val="0"/>
              </a:spcBef>
              <a:spcAft>
                <a:spcPts val="0"/>
              </a:spcAft>
              <a:buNone/>
            </a:pPr>
            <a:r>
              <a:t/>
            </a:r>
            <a:endParaRPr b="0" i="0" sz="3399" u="none" cap="none" strike="noStrike">
              <a:solidFill>
                <a:srgbClr val="000000"/>
              </a:solidFill>
              <a:latin typeface="Arial"/>
              <a:ea typeface="Arial"/>
              <a:cs typeface="Arial"/>
              <a:sym typeface="Arial"/>
            </a:endParaRPr>
          </a:p>
        </p:txBody>
      </p:sp>
      <p:sp>
        <p:nvSpPr>
          <p:cNvPr id="331" name="Google Shape;331;p28"/>
          <p:cNvSpPr txBox="1"/>
          <p:nvPr/>
        </p:nvSpPr>
        <p:spPr>
          <a:xfrm>
            <a:off x="1042038" y="1023950"/>
            <a:ext cx="14199600" cy="8940000"/>
          </a:xfrm>
          <a:prstGeom prst="rect">
            <a:avLst/>
          </a:prstGeom>
          <a:noFill/>
          <a:ln>
            <a:noFill/>
          </a:ln>
        </p:spPr>
        <p:txBody>
          <a:bodyPr anchorCtr="0" anchor="t" bIns="0" lIns="0" spcFirstLastPara="1" rIns="0" wrap="square" tIns="0">
            <a:spAutoFit/>
          </a:bodyPr>
          <a:lstStyle/>
          <a:p>
            <a:pPr indent="0" lvl="0" marL="0" marR="0" rtl="0" algn="l">
              <a:lnSpc>
                <a:spcPct val="150109"/>
              </a:lnSpc>
              <a:spcBef>
                <a:spcPts val="0"/>
              </a:spcBef>
              <a:spcAft>
                <a:spcPts val="0"/>
              </a:spcAft>
              <a:buNone/>
            </a:pPr>
            <a:r>
              <a:rPr b="0" i="0" lang="en-US" sz="1820" u="none" cap="none" strike="noStrike">
                <a:solidFill>
                  <a:srgbClr val="000000"/>
                </a:solidFill>
                <a:latin typeface="Montserrat"/>
                <a:ea typeface="Montserrat"/>
                <a:cs typeface="Montserrat"/>
                <a:sym typeface="Montserrat"/>
              </a:rPr>
              <a:t> </a:t>
            </a:r>
            <a:r>
              <a:rPr b="1" i="0" lang="en-US" sz="1820" u="none" cap="none" strike="noStrike">
                <a:solidFill>
                  <a:srgbClr val="000000"/>
                </a:solidFill>
                <a:latin typeface="Montserrat"/>
                <a:ea typeface="Montserrat"/>
                <a:cs typeface="Montserrat"/>
                <a:sym typeface="Montserrat"/>
              </a:rPr>
              <a:t>1.</a:t>
            </a:r>
            <a:r>
              <a:rPr b="1" i="0" lang="en-US" sz="1620" u="none" cap="none" strike="noStrike">
                <a:solidFill>
                  <a:srgbClr val="000000"/>
                </a:solidFill>
                <a:latin typeface="Montserrat"/>
                <a:ea typeface="Montserrat"/>
                <a:cs typeface="Montserrat"/>
                <a:sym typeface="Montserrat"/>
              </a:rPr>
              <a:t>Enhance Customer Experience</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Customer Support: Faster response times, personalized support, and clear escalation protocols.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Refunds/Returns: Streamlined processes, faster refunds (3-5 days), and real-time tracking.</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Product Quality: Stricter quality checks and detailed product descriptions.</a:t>
            </a:r>
            <a:endParaRPr sz="1200"/>
          </a:p>
          <a:p>
            <a:pPr indent="0" lvl="0" marL="0" marR="0" rtl="0" algn="l">
              <a:lnSpc>
                <a:spcPct val="150027"/>
              </a:lnSpc>
              <a:spcBef>
                <a:spcPts val="0"/>
              </a:spcBef>
              <a:spcAft>
                <a:spcPts val="0"/>
              </a:spcAft>
              <a:buNone/>
            </a:pPr>
            <a:r>
              <a:t/>
            </a:r>
            <a:endParaRPr b="1" i="0" sz="1620" u="none" cap="none" strike="noStrike">
              <a:solidFill>
                <a:srgbClr val="000000"/>
              </a:solidFill>
              <a:latin typeface="Montserrat"/>
              <a:ea typeface="Montserrat"/>
              <a:cs typeface="Montserrat"/>
              <a:sym typeface="Montserrat"/>
            </a:endParaRPr>
          </a:p>
          <a:p>
            <a:pPr indent="0" lvl="0" marL="0" marR="0" rtl="0" algn="l">
              <a:lnSpc>
                <a:spcPct val="150109"/>
              </a:lnSpc>
              <a:spcBef>
                <a:spcPts val="0"/>
              </a:spcBef>
              <a:spcAft>
                <a:spcPts val="0"/>
              </a:spcAft>
              <a:buNone/>
            </a:pPr>
            <a:r>
              <a:rPr b="1" i="0" lang="en-US" sz="1620" u="none" cap="none" strike="noStrike">
                <a:solidFill>
                  <a:srgbClr val="000000"/>
                </a:solidFill>
                <a:latin typeface="Montserrat"/>
                <a:ea typeface="Montserrat"/>
                <a:cs typeface="Montserrat"/>
                <a:sym typeface="Montserrat"/>
              </a:rPr>
              <a:t>2. Leverage Technology</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AI Recommendations: Personalized product suggestions.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AR Features: Virtual try-ons to boost purchase confidence.</a:t>
            </a:r>
            <a:endParaRPr sz="1200"/>
          </a:p>
          <a:p>
            <a:pPr indent="0" lvl="0" marL="0" marR="0" rtl="0" algn="l">
              <a:lnSpc>
                <a:spcPct val="150027"/>
              </a:lnSpc>
              <a:spcBef>
                <a:spcPts val="0"/>
              </a:spcBef>
              <a:spcAft>
                <a:spcPts val="0"/>
              </a:spcAft>
              <a:buNone/>
            </a:pPr>
            <a:r>
              <a:t/>
            </a:r>
            <a:endParaRPr b="1" i="0" sz="1620" u="none" cap="none" strike="noStrike">
              <a:solidFill>
                <a:srgbClr val="000000"/>
              </a:solidFill>
              <a:latin typeface="Montserrat"/>
              <a:ea typeface="Montserrat"/>
              <a:cs typeface="Montserrat"/>
              <a:sym typeface="Montserrat"/>
            </a:endParaRPr>
          </a:p>
          <a:p>
            <a:pPr indent="0" lvl="0" marL="0" marR="0" rtl="0" algn="l">
              <a:lnSpc>
                <a:spcPct val="150109"/>
              </a:lnSpc>
              <a:spcBef>
                <a:spcPts val="0"/>
              </a:spcBef>
              <a:spcAft>
                <a:spcPts val="0"/>
              </a:spcAft>
              <a:buNone/>
            </a:pPr>
            <a:r>
              <a:rPr b="1" i="0" lang="en-US" sz="1620" u="none" cap="none" strike="noStrike">
                <a:solidFill>
                  <a:srgbClr val="000000"/>
                </a:solidFill>
                <a:latin typeface="Montserrat"/>
                <a:ea typeface="Montserrat"/>
                <a:cs typeface="Montserrat"/>
                <a:sym typeface="Montserrat"/>
              </a:rPr>
              <a:t>3. Expand Market Reach</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Curated Collections: Targeted styles for Gen Z and Millennials.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Localized Campaigns: Regional influencers and language-specific ads for Tier 2/3 cities.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Sustainability: Eco-friendly product lines and sustainable packaging.</a:t>
            </a:r>
            <a:endParaRPr sz="1200"/>
          </a:p>
          <a:p>
            <a:pPr indent="0" lvl="0" marL="0" marR="0" rtl="0" algn="l">
              <a:lnSpc>
                <a:spcPct val="150027"/>
              </a:lnSpc>
              <a:spcBef>
                <a:spcPts val="0"/>
              </a:spcBef>
              <a:spcAft>
                <a:spcPts val="0"/>
              </a:spcAft>
              <a:buNone/>
            </a:pPr>
            <a:r>
              <a:t/>
            </a:r>
            <a:endParaRPr b="1" i="0" sz="1620" u="none" cap="none" strike="noStrike">
              <a:solidFill>
                <a:srgbClr val="000000"/>
              </a:solidFill>
              <a:latin typeface="Montserrat"/>
              <a:ea typeface="Montserrat"/>
              <a:cs typeface="Montserrat"/>
              <a:sym typeface="Montserrat"/>
            </a:endParaRPr>
          </a:p>
          <a:p>
            <a:pPr indent="0" lvl="0" marL="0" marR="0" rtl="0" algn="l">
              <a:lnSpc>
                <a:spcPct val="150109"/>
              </a:lnSpc>
              <a:spcBef>
                <a:spcPts val="0"/>
              </a:spcBef>
              <a:spcAft>
                <a:spcPts val="0"/>
              </a:spcAft>
              <a:buNone/>
            </a:pPr>
            <a:r>
              <a:rPr b="1" i="0" lang="en-US" sz="1620" u="none" cap="none" strike="noStrike">
                <a:solidFill>
                  <a:srgbClr val="000000"/>
                </a:solidFill>
                <a:latin typeface="Montserrat"/>
                <a:ea typeface="Montserrat"/>
                <a:cs typeface="Montserrat"/>
                <a:sym typeface="Montserrat"/>
              </a:rPr>
              <a:t>4. Build Trust and Engagement</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Verified Reviews: Highlight authentic customer feedback.</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Loyalty Programs: Exclusive benefits, rewards for recycling, and gamified experiences.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Influencer Marketing: Partner with relatable figures for credibility.</a:t>
            </a:r>
            <a:endParaRPr sz="1200"/>
          </a:p>
          <a:p>
            <a:pPr indent="0" lvl="0" marL="0" marR="0" rtl="0" algn="l">
              <a:lnSpc>
                <a:spcPct val="150027"/>
              </a:lnSpc>
              <a:spcBef>
                <a:spcPts val="0"/>
              </a:spcBef>
              <a:spcAft>
                <a:spcPts val="0"/>
              </a:spcAft>
              <a:buNone/>
            </a:pPr>
            <a:r>
              <a:t/>
            </a:r>
            <a:endParaRPr b="1" i="0" sz="1620" u="none" cap="none" strike="noStrike">
              <a:solidFill>
                <a:srgbClr val="000000"/>
              </a:solidFill>
              <a:latin typeface="Montserrat"/>
              <a:ea typeface="Montserrat"/>
              <a:cs typeface="Montserrat"/>
              <a:sym typeface="Montserrat"/>
            </a:endParaRPr>
          </a:p>
          <a:p>
            <a:pPr indent="0" lvl="0" marL="0" marR="0" rtl="0" algn="l">
              <a:lnSpc>
                <a:spcPct val="150109"/>
              </a:lnSpc>
              <a:spcBef>
                <a:spcPts val="0"/>
              </a:spcBef>
              <a:spcAft>
                <a:spcPts val="0"/>
              </a:spcAft>
              <a:buNone/>
            </a:pPr>
            <a:r>
              <a:rPr b="1" i="0" lang="en-US" sz="1620" u="none" cap="none" strike="noStrike">
                <a:solidFill>
                  <a:srgbClr val="000000"/>
                </a:solidFill>
                <a:latin typeface="Montserrat"/>
                <a:ea typeface="Montserrat"/>
                <a:cs typeface="Montserrat"/>
                <a:sym typeface="Montserrat"/>
              </a:rPr>
              <a:t>5. Innovate and Monitor Trends</a:t>
            </a:r>
            <a:endParaRPr b="1" sz="1620">
              <a:latin typeface="Montserrat"/>
              <a:ea typeface="Montserrat"/>
              <a:cs typeface="Montserrat"/>
              <a:sym typeface="Montserrat"/>
            </a:endParaRPr>
          </a:p>
          <a:p>
            <a:pPr indent="-183982"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Competitor Benchmarking: Analyze pricing and features.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New Features: "Snap &amp; Shop" visual search and live sho</a:t>
            </a:r>
            <a:r>
              <a:rPr b="1" i="0" lang="en-US" sz="1620" u="none" cap="none" strike="noStrike">
                <a:solidFill>
                  <a:srgbClr val="000000"/>
                </a:solidFill>
                <a:latin typeface="Montserrat"/>
                <a:ea typeface="Montserrat"/>
                <a:cs typeface="Montserrat"/>
                <a:sym typeface="Montserrat"/>
              </a:rPr>
              <a:t>p</a:t>
            </a:r>
            <a:r>
              <a:rPr b="1" i="0" lang="en-US" sz="1620" u="none" cap="none" strike="noStrike">
                <a:solidFill>
                  <a:srgbClr val="000000"/>
                </a:solidFill>
                <a:latin typeface="Montserrat"/>
                <a:ea typeface="Montserrat"/>
                <a:cs typeface="Montserrat"/>
                <a:sym typeface="Montserrat"/>
              </a:rPr>
              <a:t>ping events.</a:t>
            </a:r>
            <a:endParaRPr sz="1200"/>
          </a:p>
          <a:p>
            <a:pPr indent="-183983" lvl="1" marL="393366" marR="0" rtl="0" algn="l">
              <a:lnSpc>
                <a:spcPct val="150109"/>
              </a:lnSpc>
              <a:spcBef>
                <a:spcPts val="0"/>
              </a:spcBef>
              <a:spcAft>
                <a:spcPts val="0"/>
              </a:spcAft>
              <a:buClr>
                <a:srgbClr val="000000"/>
              </a:buClr>
              <a:buSzPts val="1620"/>
              <a:buFont typeface="Arial"/>
              <a:buChar char="•"/>
            </a:pPr>
            <a:r>
              <a:rPr b="1" i="0" lang="en-US" sz="1620" u="none" cap="none" strike="noStrike">
                <a:solidFill>
                  <a:srgbClr val="000000"/>
                </a:solidFill>
                <a:latin typeface="Montserrat"/>
                <a:ea typeface="Montserrat"/>
                <a:cs typeface="Montserrat"/>
                <a:sym typeface="Montserrat"/>
              </a:rPr>
              <a:t>Feedback Loops: Regular NPS surveys and real-time issue resolution.</a:t>
            </a:r>
            <a:endParaRPr sz="1200"/>
          </a:p>
          <a:p>
            <a:pPr indent="0" lvl="0" marL="0" marR="0" rtl="0" algn="l">
              <a:lnSpc>
                <a:spcPct val="176441"/>
              </a:lnSpc>
              <a:spcBef>
                <a:spcPts val="0"/>
              </a:spcBef>
              <a:spcAft>
                <a:spcPts val="0"/>
              </a:spcAft>
              <a:buNone/>
            </a:pPr>
            <a:r>
              <a:t/>
            </a:r>
            <a:endParaRPr b="1" i="0" sz="1820" u="none" cap="none" strike="noStrike">
              <a:solidFill>
                <a:srgbClr val="000000"/>
              </a:solidFill>
              <a:latin typeface="Montserrat"/>
              <a:ea typeface="Montserrat"/>
              <a:cs typeface="Montserrat"/>
              <a:sym typeface="Montserrat"/>
            </a:endParaRPr>
          </a:p>
        </p:txBody>
      </p:sp>
      <p:pic>
        <p:nvPicPr>
          <p:cNvPr id="332" name="Google Shape;332;p28"/>
          <p:cNvPicPr preferRelativeResize="0"/>
          <p:nvPr/>
        </p:nvPicPr>
        <p:blipFill rotWithShape="1">
          <a:blip r:embed="rId3">
            <a:alphaModFix/>
          </a:blip>
          <a:srcRect b="9790" l="52463" r="0" t="9791"/>
          <a:stretch/>
        </p:blipFill>
        <p:spPr>
          <a:xfrm>
            <a:off x="14424725" y="4116875"/>
            <a:ext cx="3863274" cy="5411200"/>
          </a:xfrm>
          <a:prstGeom prst="rect">
            <a:avLst/>
          </a:prstGeom>
          <a:noFill/>
          <a:ln>
            <a:noFill/>
          </a:ln>
        </p:spPr>
      </p:pic>
      <p:sp>
        <p:nvSpPr>
          <p:cNvPr id="333" name="Google Shape;333;p28"/>
          <p:cNvSpPr/>
          <p:nvPr/>
        </p:nvSpPr>
        <p:spPr>
          <a:xfrm>
            <a:off x="15674590" y="1157609"/>
            <a:ext cx="2586779" cy="2130596"/>
          </a:xfrm>
          <a:custGeom>
            <a:rect b="b" l="l" r="r" t="t"/>
            <a:pathLst>
              <a:path extrusionOk="0" h="665565" w="808070">
                <a:moveTo>
                  <a:pt x="0" y="0"/>
                </a:moveTo>
                <a:lnTo>
                  <a:pt x="808070" y="0"/>
                </a:lnTo>
                <a:lnTo>
                  <a:pt x="808070" y="665565"/>
                </a:lnTo>
                <a:lnTo>
                  <a:pt x="0" y="665565"/>
                </a:lnTo>
                <a:close/>
              </a:path>
            </a:pathLst>
          </a:custGeom>
          <a:blipFill rotWithShape="1">
            <a:blip r:embed="rId4">
              <a:alphaModFix/>
            </a:blip>
            <a:stretch>
              <a:fillRect b="0" l="-32846" r="-32845" t="0"/>
            </a:stretch>
          </a:blipFill>
          <a:ln cap="sq" cmpd="sng" w="19050">
            <a:solidFill>
              <a:srgbClr val="AD6539"/>
            </a:solidFill>
            <a:prstDash val="solid"/>
            <a:miter lim="8000"/>
            <a:headEnd len="sm" w="sm" type="none"/>
            <a:tailEnd len="sm" w="sm" type="none"/>
          </a:ln>
        </p:spPr>
      </p:sp>
      <p:sp>
        <p:nvSpPr>
          <p:cNvPr id="334" name="Google Shape;334;p28"/>
          <p:cNvSpPr/>
          <p:nvPr/>
        </p:nvSpPr>
        <p:spPr>
          <a:xfrm rot="-3937467">
            <a:off x="-296804" y="8961235"/>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
        <p:nvSpPr>
          <p:cNvPr id="335" name="Google Shape;335;p28"/>
          <p:cNvSpPr/>
          <p:nvPr/>
        </p:nvSpPr>
        <p:spPr>
          <a:xfrm rot="-3937467">
            <a:off x="-149332" y="-431419"/>
            <a:ext cx="1478700" cy="1478700"/>
          </a:xfrm>
          <a:custGeom>
            <a:rect b="b" l="l" r="r" t="t"/>
            <a:pathLst>
              <a:path extrusionOk="0" h="1478700" w="1478700">
                <a:moveTo>
                  <a:pt x="0" y="0"/>
                </a:moveTo>
                <a:lnTo>
                  <a:pt x="1478701" y="0"/>
                </a:lnTo>
                <a:lnTo>
                  <a:pt x="1478701" y="1478700"/>
                </a:lnTo>
                <a:lnTo>
                  <a:pt x="0" y="1478700"/>
                </a:lnTo>
                <a:lnTo>
                  <a:pt x="0" y="0"/>
                </a:lnTo>
                <a:close/>
              </a:path>
            </a:pathLst>
          </a:custGeom>
          <a:blipFill rotWithShape="1">
            <a:blip r:embed="rId5">
              <a:alphaModFix/>
            </a:blip>
            <a:stretch>
              <a:fillRect b="0" l="0" r="0" t="0"/>
            </a:stretch>
          </a:blipFill>
          <a:ln>
            <a:noFill/>
          </a:ln>
        </p:spPr>
      </p:sp>
      <p:grpSp>
        <p:nvGrpSpPr>
          <p:cNvPr id="336" name="Google Shape;336;p28"/>
          <p:cNvGrpSpPr/>
          <p:nvPr/>
        </p:nvGrpSpPr>
        <p:grpSpPr>
          <a:xfrm rot="-5400000">
            <a:off x="14135688" y="6058137"/>
            <a:ext cx="281400" cy="8176327"/>
            <a:chOff x="0" y="-38100"/>
            <a:chExt cx="248323" cy="3773109"/>
          </a:xfrm>
        </p:grpSpPr>
        <p:sp>
          <p:nvSpPr>
            <p:cNvPr id="337" name="Google Shape;337;p28"/>
            <p:cNvSpPr/>
            <p:nvPr/>
          </p:nvSpPr>
          <p:spPr>
            <a:xfrm>
              <a:off x="0" y="0"/>
              <a:ext cx="248323" cy="3735009"/>
            </a:xfrm>
            <a:custGeom>
              <a:rect b="b" l="l" r="r" t="t"/>
              <a:pathLst>
                <a:path extrusionOk="0" h="3735009" w="248323">
                  <a:moveTo>
                    <a:pt x="0" y="0"/>
                  </a:moveTo>
                  <a:lnTo>
                    <a:pt x="248323" y="0"/>
                  </a:lnTo>
                  <a:lnTo>
                    <a:pt x="248323" y="3735009"/>
                  </a:lnTo>
                  <a:lnTo>
                    <a:pt x="0" y="3735009"/>
                  </a:lnTo>
                  <a:close/>
                </a:path>
              </a:pathLst>
            </a:custGeom>
            <a:solidFill>
              <a:srgbClr val="E29595"/>
            </a:solidFill>
            <a:ln>
              <a:noFill/>
            </a:ln>
          </p:spPr>
        </p:sp>
        <p:sp>
          <p:nvSpPr>
            <p:cNvPr id="338" name="Google Shape;338;p28"/>
            <p:cNvSpPr txBox="1"/>
            <p:nvPr/>
          </p:nvSpPr>
          <p:spPr>
            <a:xfrm>
              <a:off x="0" y="-38100"/>
              <a:ext cx="248323" cy="37731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9" name="Google Shape;339;p28"/>
          <p:cNvCxnSpPr/>
          <p:nvPr/>
        </p:nvCxnSpPr>
        <p:spPr>
          <a:xfrm rot="10800000">
            <a:off x="76550" y="738238"/>
            <a:ext cx="18288000" cy="0"/>
          </a:xfrm>
          <a:prstGeom prst="straightConnector1">
            <a:avLst/>
          </a:prstGeom>
          <a:noFill/>
          <a:ln cap="flat" cmpd="sng" w="9525">
            <a:solidFill>
              <a:srgbClr val="1E2328"/>
            </a:solidFill>
            <a:prstDash val="solid"/>
            <a:round/>
            <a:headEnd len="sm" w="sm" type="none"/>
            <a:tailEnd len="sm" w="sm" type="none"/>
          </a:ln>
        </p:spPr>
      </p:cxnSp>
      <p:sp>
        <p:nvSpPr>
          <p:cNvPr id="340" name="Google Shape;340;p28"/>
          <p:cNvSpPr/>
          <p:nvPr/>
        </p:nvSpPr>
        <p:spPr>
          <a:xfrm rot="-3937467">
            <a:off x="17207215" y="-431419"/>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92" name="Shape 92"/>
        <p:cNvGrpSpPr/>
        <p:nvPr/>
      </p:nvGrpSpPr>
      <p:grpSpPr>
        <a:xfrm>
          <a:off x="0" y="0"/>
          <a:ext cx="0" cy="0"/>
          <a:chOff x="0" y="0"/>
          <a:chExt cx="0" cy="0"/>
        </a:xfrm>
      </p:grpSpPr>
      <p:sp>
        <p:nvSpPr>
          <p:cNvPr id="93" name="Google Shape;93;p14"/>
          <p:cNvSpPr/>
          <p:nvPr/>
        </p:nvSpPr>
        <p:spPr>
          <a:xfrm rot="-3033755">
            <a:off x="16838372" y="8650832"/>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94" name="Google Shape;94;p14"/>
          <p:cNvSpPr/>
          <p:nvPr/>
        </p:nvSpPr>
        <p:spPr>
          <a:xfrm rot="-3937467">
            <a:off x="-355419" y="-419361"/>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grpSp>
        <p:nvGrpSpPr>
          <p:cNvPr id="95" name="Google Shape;95;p14"/>
          <p:cNvGrpSpPr/>
          <p:nvPr/>
        </p:nvGrpSpPr>
        <p:grpSpPr>
          <a:xfrm rot="-5400000">
            <a:off x="5224981" y="4027668"/>
            <a:ext cx="296912" cy="12221752"/>
            <a:chOff x="0" y="-38100"/>
            <a:chExt cx="79227" cy="3261202"/>
          </a:xfrm>
        </p:grpSpPr>
        <p:sp>
          <p:nvSpPr>
            <p:cNvPr id="96" name="Google Shape;96;p14"/>
            <p:cNvSpPr/>
            <p:nvPr/>
          </p:nvSpPr>
          <p:spPr>
            <a:xfrm>
              <a:off x="0" y="0"/>
              <a:ext cx="79227" cy="3223102"/>
            </a:xfrm>
            <a:custGeom>
              <a:rect b="b" l="l" r="r" t="t"/>
              <a:pathLst>
                <a:path extrusionOk="0" h="3223102" w="79227">
                  <a:moveTo>
                    <a:pt x="0" y="0"/>
                  </a:moveTo>
                  <a:lnTo>
                    <a:pt x="79227" y="0"/>
                  </a:lnTo>
                  <a:lnTo>
                    <a:pt x="79227" y="3223102"/>
                  </a:lnTo>
                  <a:lnTo>
                    <a:pt x="0" y="3223102"/>
                  </a:lnTo>
                  <a:close/>
                </a:path>
              </a:pathLst>
            </a:custGeom>
            <a:solidFill>
              <a:srgbClr val="E29595"/>
            </a:solidFill>
            <a:ln>
              <a:noFill/>
            </a:ln>
          </p:spPr>
        </p:sp>
        <p:sp>
          <p:nvSpPr>
            <p:cNvPr id="97" name="Google Shape;97;p14"/>
            <p:cNvSpPr txBox="1"/>
            <p:nvPr/>
          </p:nvSpPr>
          <p:spPr>
            <a:xfrm>
              <a:off x="0" y="-38100"/>
              <a:ext cx="79227" cy="32612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14"/>
          <p:cNvSpPr/>
          <p:nvPr/>
        </p:nvSpPr>
        <p:spPr>
          <a:xfrm>
            <a:off x="11484313" y="-658596"/>
            <a:ext cx="7945799" cy="2138415"/>
          </a:xfrm>
          <a:custGeom>
            <a:rect b="b" l="l" r="r" t="t"/>
            <a:pathLst>
              <a:path extrusionOk="0" h="501792" w="1864530">
                <a:moveTo>
                  <a:pt x="78922" y="0"/>
                </a:moveTo>
                <a:lnTo>
                  <a:pt x="1785608" y="0"/>
                </a:lnTo>
                <a:cubicBezTo>
                  <a:pt x="1806539" y="0"/>
                  <a:pt x="1826613" y="8315"/>
                  <a:pt x="1841414" y="23116"/>
                </a:cubicBezTo>
                <a:cubicBezTo>
                  <a:pt x="1856215" y="37916"/>
                  <a:pt x="1864530" y="57990"/>
                  <a:pt x="1864530" y="78922"/>
                </a:cubicBezTo>
                <a:lnTo>
                  <a:pt x="1864530" y="422870"/>
                </a:lnTo>
                <a:cubicBezTo>
                  <a:pt x="1864530" y="443802"/>
                  <a:pt x="1856215" y="463876"/>
                  <a:pt x="1841414" y="478676"/>
                </a:cubicBezTo>
                <a:cubicBezTo>
                  <a:pt x="1826613" y="493477"/>
                  <a:pt x="1806539" y="501792"/>
                  <a:pt x="1785608" y="501792"/>
                </a:cubicBezTo>
                <a:lnTo>
                  <a:pt x="78922" y="501792"/>
                </a:lnTo>
                <a:cubicBezTo>
                  <a:pt x="57990" y="501792"/>
                  <a:pt x="37916" y="493477"/>
                  <a:pt x="23116" y="478676"/>
                </a:cubicBezTo>
                <a:cubicBezTo>
                  <a:pt x="8315" y="463876"/>
                  <a:pt x="0" y="443802"/>
                  <a:pt x="0" y="422870"/>
                </a:cubicBezTo>
                <a:lnTo>
                  <a:pt x="0" y="78922"/>
                </a:lnTo>
                <a:cubicBezTo>
                  <a:pt x="0" y="57990"/>
                  <a:pt x="8315" y="37916"/>
                  <a:pt x="23116" y="23116"/>
                </a:cubicBezTo>
                <a:cubicBezTo>
                  <a:pt x="37916" y="8315"/>
                  <a:pt x="57990" y="0"/>
                  <a:pt x="78922" y="0"/>
                </a:cubicBezTo>
                <a:close/>
              </a:path>
            </a:pathLst>
          </a:custGeom>
          <a:blipFill rotWithShape="1">
            <a:blip r:embed="rId4">
              <a:alphaModFix/>
            </a:blip>
            <a:stretch>
              <a:fillRect b="-74007" l="0" r="0" t="-74007"/>
            </a:stretch>
          </a:blipFill>
          <a:ln cap="rnd" cmpd="sng" w="114300">
            <a:solidFill>
              <a:srgbClr val="FFB0B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nvSpPr>
        <p:spPr>
          <a:xfrm>
            <a:off x="383931" y="2685516"/>
            <a:ext cx="18288000" cy="670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963" u="none" cap="none" strike="noStrike">
                <a:solidFill>
                  <a:srgbClr val="000000"/>
                </a:solidFill>
                <a:latin typeface="Montserrat"/>
                <a:ea typeface="Montserrat"/>
                <a:cs typeface="Montserrat"/>
                <a:sym typeface="Montserrat"/>
              </a:rPr>
              <a:t>Myntra: Journey to Leadership in Online Fashion</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319881" lvl="1" marL="639762" marR="0" rtl="0" algn="l">
              <a:lnSpc>
                <a:spcPct val="100000"/>
              </a:lnSpc>
              <a:spcBef>
                <a:spcPts val="0"/>
              </a:spcBef>
              <a:spcAft>
                <a:spcPts val="0"/>
              </a:spcAft>
              <a:buClr>
                <a:srgbClr val="000000"/>
              </a:buClr>
              <a:buSzPts val="2963"/>
              <a:buFont typeface="Arial"/>
              <a:buChar char="•"/>
            </a:pPr>
            <a:r>
              <a:rPr b="1" i="0" lang="en-US" sz="2963" u="none" cap="none" strike="noStrike">
                <a:solidFill>
                  <a:srgbClr val="000000"/>
                </a:solidFill>
                <a:latin typeface="Montserrat"/>
                <a:ea typeface="Montserrat"/>
                <a:cs typeface="Montserrat"/>
                <a:sym typeface="Montserrat"/>
              </a:rPr>
              <a:t>Founded: 2007 by Mukesh Bansal, Ashutosh Lawania, and Vineet Saxena as a personalized gifting platform.</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319881" lvl="1" marL="639762" marR="0" rtl="0" algn="l">
              <a:lnSpc>
                <a:spcPct val="100000"/>
              </a:lnSpc>
              <a:spcBef>
                <a:spcPts val="0"/>
              </a:spcBef>
              <a:spcAft>
                <a:spcPts val="0"/>
              </a:spcAft>
              <a:buClr>
                <a:srgbClr val="000000"/>
              </a:buClr>
              <a:buSzPts val="2963"/>
              <a:buFont typeface="Arial"/>
              <a:buChar char="•"/>
            </a:pPr>
            <a:r>
              <a:rPr b="1" i="0" lang="en-US" sz="2963" u="none" cap="none" strike="noStrike">
                <a:solidFill>
                  <a:srgbClr val="000000"/>
                </a:solidFill>
                <a:latin typeface="Montserrat"/>
                <a:ea typeface="Montserrat"/>
                <a:cs typeface="Montserrat"/>
                <a:sym typeface="Montserrat"/>
              </a:rPr>
              <a:t>Pivot to Fashion: Shifted focus to online fashion and lifestyle in 2011, partnering with top Indian and global brands.</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319881" lvl="1" marL="639762" marR="0" rtl="0" algn="l">
              <a:lnSpc>
                <a:spcPct val="100000"/>
              </a:lnSpc>
              <a:spcBef>
                <a:spcPts val="0"/>
              </a:spcBef>
              <a:spcAft>
                <a:spcPts val="0"/>
              </a:spcAft>
              <a:buClr>
                <a:srgbClr val="000000"/>
              </a:buClr>
              <a:buSzPts val="2963"/>
              <a:buFont typeface="Arial"/>
              <a:buChar char="•"/>
            </a:pPr>
            <a:r>
              <a:rPr b="1" i="0" lang="en-US" sz="2963" u="none" cap="none" strike="noStrike">
                <a:solidFill>
                  <a:srgbClr val="000000"/>
                </a:solidFill>
                <a:latin typeface="Montserrat"/>
                <a:ea typeface="Montserrat"/>
                <a:cs typeface="Montserrat"/>
                <a:sym typeface="Montserrat"/>
              </a:rPr>
              <a:t>Innovations: Introduced private labels, AI-driven recommendations, easy returns, and app-only shopping (2015).</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319881" lvl="1" marL="639762" marR="0" rtl="0" algn="l">
              <a:lnSpc>
                <a:spcPct val="100000"/>
              </a:lnSpc>
              <a:spcBef>
                <a:spcPts val="0"/>
              </a:spcBef>
              <a:spcAft>
                <a:spcPts val="0"/>
              </a:spcAft>
              <a:buClr>
                <a:srgbClr val="000000"/>
              </a:buClr>
              <a:buSzPts val="2963"/>
              <a:buFont typeface="Arial"/>
              <a:buChar char="•"/>
            </a:pPr>
            <a:r>
              <a:rPr b="1" i="0" lang="en-US" sz="2963" u="none" cap="none" strike="noStrike">
                <a:solidFill>
                  <a:srgbClr val="000000"/>
                </a:solidFill>
                <a:latin typeface="Montserrat"/>
                <a:ea typeface="Montserrat"/>
                <a:cs typeface="Montserrat"/>
                <a:sym typeface="Montserrat"/>
              </a:rPr>
              <a:t>Marketing &amp; Growth: Gained traction through digital marketing, exclusive collections, and flagship events like the "End of Reason Sale" (EORS).</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319881" lvl="1" marL="639762" marR="0" rtl="0" algn="l">
              <a:lnSpc>
                <a:spcPct val="100000"/>
              </a:lnSpc>
              <a:spcBef>
                <a:spcPts val="0"/>
              </a:spcBef>
              <a:spcAft>
                <a:spcPts val="0"/>
              </a:spcAft>
              <a:buClr>
                <a:srgbClr val="000000"/>
              </a:buClr>
              <a:buSzPts val="2963"/>
              <a:buFont typeface="Arial"/>
              <a:buChar char="•"/>
            </a:pPr>
            <a:r>
              <a:rPr b="1" i="0" lang="en-US" sz="2963" u="none" cap="none" strike="noStrike">
                <a:solidFill>
                  <a:srgbClr val="000000"/>
                </a:solidFill>
                <a:latin typeface="Montserrat"/>
                <a:ea typeface="Montserrat"/>
                <a:cs typeface="Montserrat"/>
                <a:sym typeface="Montserrat"/>
              </a:rPr>
              <a:t>Current Status: Operates as a Flipkart subsidiary (acquired in 2014), under Walmart’s ecosystem, leveraging resources to maintain market leadership.</a:t>
            </a:r>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2963" u="none" cap="none" strike="noStrike">
              <a:solidFill>
                <a:srgbClr val="000000"/>
              </a:solidFill>
              <a:latin typeface="Montserrat"/>
              <a:ea typeface="Montserrat"/>
              <a:cs typeface="Montserrat"/>
              <a:sym typeface="Montserrat"/>
            </a:endParaRPr>
          </a:p>
        </p:txBody>
      </p:sp>
      <p:sp>
        <p:nvSpPr>
          <p:cNvPr id="100" name="Google Shape;100;p14"/>
          <p:cNvSpPr txBox="1"/>
          <p:nvPr/>
        </p:nvSpPr>
        <p:spPr>
          <a:xfrm>
            <a:off x="383931" y="642937"/>
            <a:ext cx="10352700" cy="842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i="0" lang="en-US" sz="5473" u="none" cap="none" strike="noStrike">
                <a:solidFill>
                  <a:srgbClr val="000000"/>
                </a:solidFill>
                <a:latin typeface="Trebuchet MS"/>
                <a:ea typeface="Trebuchet MS"/>
                <a:cs typeface="Trebuchet MS"/>
                <a:sym typeface="Trebuchet MS"/>
              </a:rPr>
              <a:t>Overview And Journey of Myntra</a:t>
            </a:r>
            <a:endParaRPr sz="1900">
              <a:latin typeface="Trebuchet MS"/>
              <a:ea typeface="Trebuchet MS"/>
              <a:cs typeface="Trebuchet MS"/>
              <a:sym typeface="Trebuchet MS"/>
            </a:endParaRPr>
          </a:p>
        </p:txBody>
      </p:sp>
      <p:cxnSp>
        <p:nvCxnSpPr>
          <p:cNvPr id="101" name="Google Shape;101;p14"/>
          <p:cNvCxnSpPr/>
          <p:nvPr/>
        </p:nvCxnSpPr>
        <p:spPr>
          <a:xfrm rot="10800000">
            <a:off x="0" y="1609010"/>
            <a:ext cx="18288000" cy="0"/>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105" name="Shape 105"/>
        <p:cNvGrpSpPr/>
        <p:nvPr/>
      </p:nvGrpSpPr>
      <p:grpSpPr>
        <a:xfrm>
          <a:off x="0" y="0"/>
          <a:ext cx="0" cy="0"/>
          <a:chOff x="0" y="0"/>
          <a:chExt cx="0" cy="0"/>
        </a:xfrm>
      </p:grpSpPr>
      <p:grpSp>
        <p:nvGrpSpPr>
          <p:cNvPr id="106" name="Google Shape;106;p15"/>
          <p:cNvGrpSpPr/>
          <p:nvPr/>
        </p:nvGrpSpPr>
        <p:grpSpPr>
          <a:xfrm>
            <a:off x="1247001" y="6184292"/>
            <a:ext cx="17000389" cy="4127858"/>
            <a:chOff x="0" y="-38100"/>
            <a:chExt cx="4477469" cy="1087172"/>
          </a:xfrm>
        </p:grpSpPr>
        <p:sp>
          <p:nvSpPr>
            <p:cNvPr id="107" name="Google Shape;107;p15"/>
            <p:cNvSpPr/>
            <p:nvPr/>
          </p:nvSpPr>
          <p:spPr>
            <a:xfrm>
              <a:off x="0" y="0"/>
              <a:ext cx="4477469" cy="1049072"/>
            </a:xfrm>
            <a:custGeom>
              <a:rect b="b" l="l" r="r" t="t"/>
              <a:pathLst>
                <a:path extrusionOk="0" h="1049072" w="4477469">
                  <a:moveTo>
                    <a:pt x="0" y="0"/>
                  </a:moveTo>
                  <a:lnTo>
                    <a:pt x="4477469" y="0"/>
                  </a:lnTo>
                  <a:lnTo>
                    <a:pt x="4477469" y="1049072"/>
                  </a:lnTo>
                  <a:lnTo>
                    <a:pt x="0" y="1049072"/>
                  </a:lnTo>
                  <a:close/>
                </a:path>
              </a:pathLst>
            </a:custGeom>
            <a:solidFill>
              <a:srgbClr val="FF7F53"/>
            </a:solidFill>
            <a:ln>
              <a:noFill/>
            </a:ln>
          </p:spPr>
        </p:sp>
        <p:sp>
          <p:nvSpPr>
            <p:cNvPr id="108" name="Google Shape;108;p15"/>
            <p:cNvSpPr txBox="1"/>
            <p:nvPr/>
          </p:nvSpPr>
          <p:spPr>
            <a:xfrm>
              <a:off x="0" y="-38100"/>
              <a:ext cx="4477469" cy="10871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9" name="Google Shape;109;p15"/>
          <p:cNvCxnSpPr/>
          <p:nvPr/>
        </p:nvCxnSpPr>
        <p:spPr>
          <a:xfrm rot="10800000">
            <a:off x="17515908" y="9741142"/>
            <a:ext cx="0" cy="774458"/>
          </a:xfrm>
          <a:prstGeom prst="straightConnector1">
            <a:avLst/>
          </a:prstGeom>
          <a:noFill/>
          <a:ln cap="flat" cmpd="sng" w="9525">
            <a:solidFill>
              <a:srgbClr val="000000"/>
            </a:solidFill>
            <a:prstDash val="solid"/>
            <a:round/>
            <a:headEnd len="sm" w="sm" type="none"/>
            <a:tailEnd len="sm" w="sm" type="none"/>
          </a:ln>
        </p:spPr>
      </p:cxnSp>
      <p:cxnSp>
        <p:nvCxnSpPr>
          <p:cNvPr id="110" name="Google Shape;110;p15"/>
          <p:cNvCxnSpPr/>
          <p:nvPr/>
        </p:nvCxnSpPr>
        <p:spPr>
          <a:xfrm rot="10800000">
            <a:off x="0" y="2366544"/>
            <a:ext cx="18288000" cy="19050"/>
          </a:xfrm>
          <a:prstGeom prst="straightConnector1">
            <a:avLst/>
          </a:prstGeom>
          <a:noFill/>
          <a:ln cap="flat" cmpd="sng" w="9525">
            <a:solidFill>
              <a:srgbClr val="000000"/>
            </a:solidFill>
            <a:prstDash val="solid"/>
            <a:round/>
            <a:headEnd len="sm" w="sm" type="none"/>
            <a:tailEnd len="sm" w="sm" type="none"/>
          </a:ln>
        </p:spPr>
      </p:cxnSp>
      <p:cxnSp>
        <p:nvCxnSpPr>
          <p:cNvPr id="111" name="Google Shape;111;p15"/>
          <p:cNvCxnSpPr/>
          <p:nvPr/>
        </p:nvCxnSpPr>
        <p:spPr>
          <a:xfrm flipH="1" rot="10800000">
            <a:off x="1443955" y="-71437"/>
            <a:ext cx="2381" cy="10429875"/>
          </a:xfrm>
          <a:prstGeom prst="straightConnector1">
            <a:avLst/>
          </a:prstGeom>
          <a:noFill/>
          <a:ln cap="flat" cmpd="sng" w="9525">
            <a:solidFill>
              <a:srgbClr val="000000"/>
            </a:solidFill>
            <a:prstDash val="solid"/>
            <a:round/>
            <a:headEnd len="sm" w="sm" type="none"/>
            <a:tailEnd len="sm" w="sm" type="none"/>
          </a:ln>
        </p:spPr>
      </p:cxnSp>
      <p:sp>
        <p:nvSpPr>
          <p:cNvPr id="112" name="Google Shape;112;p15"/>
          <p:cNvSpPr/>
          <p:nvPr/>
        </p:nvSpPr>
        <p:spPr>
          <a:xfrm>
            <a:off x="1180262" y="2100469"/>
            <a:ext cx="532149" cy="532149"/>
          </a:xfrm>
          <a:custGeom>
            <a:rect b="b" l="l" r="r" t="t"/>
            <a:pathLst>
              <a:path extrusionOk="0" h="532149" w="532149">
                <a:moveTo>
                  <a:pt x="0" y="0"/>
                </a:moveTo>
                <a:lnTo>
                  <a:pt x="532149" y="0"/>
                </a:lnTo>
                <a:lnTo>
                  <a:pt x="532149" y="532149"/>
                </a:lnTo>
                <a:lnTo>
                  <a:pt x="0" y="532149"/>
                </a:lnTo>
                <a:lnTo>
                  <a:pt x="0" y="0"/>
                </a:lnTo>
                <a:close/>
              </a:path>
            </a:pathLst>
          </a:custGeom>
          <a:blipFill rotWithShape="1">
            <a:blip r:embed="rId3">
              <a:alphaModFix/>
            </a:blip>
            <a:stretch>
              <a:fillRect b="0" l="0" r="0" t="0"/>
            </a:stretch>
          </a:blipFill>
          <a:ln>
            <a:noFill/>
          </a:ln>
        </p:spPr>
      </p:sp>
      <p:cxnSp>
        <p:nvCxnSpPr>
          <p:cNvPr id="113" name="Google Shape;113;p15"/>
          <p:cNvCxnSpPr/>
          <p:nvPr/>
        </p:nvCxnSpPr>
        <p:spPr>
          <a:xfrm flipH="1" rot="10800000">
            <a:off x="9481122" y="-71437"/>
            <a:ext cx="2381" cy="10429875"/>
          </a:xfrm>
          <a:prstGeom prst="straightConnector1">
            <a:avLst/>
          </a:prstGeom>
          <a:noFill/>
          <a:ln cap="flat" cmpd="sng" w="9525">
            <a:solidFill>
              <a:srgbClr val="000000"/>
            </a:solidFill>
            <a:prstDash val="solid"/>
            <a:round/>
            <a:headEnd len="sm" w="sm" type="none"/>
            <a:tailEnd len="sm" w="sm" type="none"/>
          </a:ln>
        </p:spPr>
      </p:cxnSp>
      <p:sp>
        <p:nvSpPr>
          <p:cNvPr id="114" name="Google Shape;114;p15"/>
          <p:cNvSpPr/>
          <p:nvPr/>
        </p:nvSpPr>
        <p:spPr>
          <a:xfrm>
            <a:off x="9215047" y="2102850"/>
            <a:ext cx="532149" cy="532149"/>
          </a:xfrm>
          <a:custGeom>
            <a:rect b="b" l="l" r="r" t="t"/>
            <a:pathLst>
              <a:path extrusionOk="0" h="532149" w="532149">
                <a:moveTo>
                  <a:pt x="0" y="0"/>
                </a:moveTo>
                <a:lnTo>
                  <a:pt x="532149" y="0"/>
                </a:lnTo>
                <a:lnTo>
                  <a:pt x="532149" y="532148"/>
                </a:lnTo>
                <a:lnTo>
                  <a:pt x="0" y="532148"/>
                </a:lnTo>
                <a:lnTo>
                  <a:pt x="0" y="0"/>
                </a:lnTo>
                <a:close/>
              </a:path>
            </a:pathLst>
          </a:custGeom>
          <a:blipFill rotWithShape="1">
            <a:blip r:embed="rId3">
              <a:alphaModFix/>
            </a:blip>
            <a:stretch>
              <a:fillRect b="0" l="0" r="0" t="0"/>
            </a:stretch>
          </a:blipFill>
          <a:ln>
            <a:noFill/>
          </a:ln>
        </p:spPr>
      </p:sp>
      <p:sp>
        <p:nvSpPr>
          <p:cNvPr id="115" name="Google Shape;115;p15"/>
          <p:cNvSpPr/>
          <p:nvPr/>
        </p:nvSpPr>
        <p:spPr>
          <a:xfrm>
            <a:off x="2195804" y="5693585"/>
            <a:ext cx="9498033" cy="4593415"/>
          </a:xfrm>
          <a:custGeom>
            <a:rect b="b" l="l" r="r" t="t"/>
            <a:pathLst>
              <a:path extrusionOk="0" h="4593415" w="9498033">
                <a:moveTo>
                  <a:pt x="0" y="0"/>
                </a:moveTo>
                <a:lnTo>
                  <a:pt x="9498034" y="0"/>
                </a:lnTo>
                <a:lnTo>
                  <a:pt x="9498034" y="4593415"/>
                </a:lnTo>
                <a:lnTo>
                  <a:pt x="0" y="4593415"/>
                </a:lnTo>
                <a:lnTo>
                  <a:pt x="0" y="0"/>
                </a:lnTo>
                <a:close/>
              </a:path>
            </a:pathLst>
          </a:custGeom>
          <a:blipFill rotWithShape="1">
            <a:blip r:embed="rId4">
              <a:alphaModFix/>
            </a:blip>
            <a:stretch>
              <a:fillRect b="-18880" l="0" r="0" t="-18880"/>
            </a:stretch>
          </a:blipFill>
          <a:ln>
            <a:noFill/>
          </a:ln>
        </p:spPr>
      </p:sp>
      <p:sp>
        <p:nvSpPr>
          <p:cNvPr id="116" name="Google Shape;116;p15"/>
          <p:cNvSpPr/>
          <p:nvPr/>
        </p:nvSpPr>
        <p:spPr>
          <a:xfrm>
            <a:off x="12312963" y="5693585"/>
            <a:ext cx="4578605" cy="4593415"/>
          </a:xfrm>
          <a:custGeom>
            <a:rect b="b" l="l" r="r" t="t"/>
            <a:pathLst>
              <a:path extrusionOk="0" h="4593415" w="4578605">
                <a:moveTo>
                  <a:pt x="0" y="0"/>
                </a:moveTo>
                <a:lnTo>
                  <a:pt x="4578605" y="0"/>
                </a:lnTo>
                <a:lnTo>
                  <a:pt x="4578605" y="4593415"/>
                </a:lnTo>
                <a:lnTo>
                  <a:pt x="0" y="4593415"/>
                </a:lnTo>
                <a:lnTo>
                  <a:pt x="0" y="0"/>
                </a:lnTo>
                <a:close/>
              </a:path>
            </a:pathLst>
          </a:custGeom>
          <a:blipFill rotWithShape="1">
            <a:blip r:embed="rId5">
              <a:alphaModFix/>
            </a:blip>
            <a:stretch>
              <a:fillRect b="-31759" l="-7927" r="-1734" t="-32306"/>
            </a:stretch>
          </a:blipFill>
          <a:ln>
            <a:noFill/>
          </a:ln>
        </p:spPr>
      </p:sp>
      <p:sp>
        <p:nvSpPr>
          <p:cNvPr id="117" name="Google Shape;117;p15"/>
          <p:cNvSpPr txBox="1"/>
          <p:nvPr/>
        </p:nvSpPr>
        <p:spPr>
          <a:xfrm>
            <a:off x="2195804" y="1314958"/>
            <a:ext cx="6669000" cy="8541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999" u="none" cap="none" strike="noStrike">
                <a:solidFill>
                  <a:srgbClr val="000000"/>
                </a:solidFill>
                <a:latin typeface="Arial"/>
                <a:ea typeface="Arial"/>
                <a:cs typeface="Arial"/>
                <a:sym typeface="Arial"/>
              </a:rPr>
              <a:t>OUR MISSION</a:t>
            </a:r>
            <a:endParaRPr/>
          </a:p>
        </p:txBody>
      </p:sp>
      <p:sp>
        <p:nvSpPr>
          <p:cNvPr id="118" name="Google Shape;118;p15"/>
          <p:cNvSpPr txBox="1"/>
          <p:nvPr/>
        </p:nvSpPr>
        <p:spPr>
          <a:xfrm>
            <a:off x="2241583" y="2879248"/>
            <a:ext cx="6623330" cy="1387475"/>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1999" u="none" cap="none" strike="noStrike">
                <a:solidFill>
                  <a:srgbClr val="000000"/>
                </a:solidFill>
                <a:latin typeface="Montserrat"/>
                <a:ea typeface="Montserrat"/>
                <a:cs typeface="Montserrat"/>
                <a:sym typeface="Montserrat"/>
              </a:rPr>
              <a:t>Myntra’s mission is to "make fashion and lifestyle accessible, engaging, and fun for everyone, while offering a seamless and personalized shopping experience."</a:t>
            </a:r>
            <a:endParaRPr/>
          </a:p>
        </p:txBody>
      </p:sp>
      <p:sp>
        <p:nvSpPr>
          <p:cNvPr id="119" name="Google Shape;119;p15"/>
          <p:cNvSpPr txBox="1"/>
          <p:nvPr/>
        </p:nvSpPr>
        <p:spPr>
          <a:xfrm>
            <a:off x="10146260" y="2691923"/>
            <a:ext cx="7364886" cy="339725"/>
          </a:xfrm>
          <a:prstGeom prst="rect">
            <a:avLst/>
          </a:prstGeom>
          <a:noFill/>
          <a:ln>
            <a:noFill/>
          </a:ln>
        </p:spPr>
        <p:txBody>
          <a:bodyPr anchorCtr="0" anchor="t" bIns="0" lIns="0" spcFirstLastPara="1" rIns="0" wrap="square" tIns="0">
            <a:spAutoFit/>
          </a:bodyPr>
          <a:lstStyle/>
          <a:p>
            <a:pPr indent="0" lvl="0" marL="0" marR="0" rtl="0" algn="l">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0" name="Google Shape;120;p15"/>
          <p:cNvSpPr txBox="1"/>
          <p:nvPr/>
        </p:nvSpPr>
        <p:spPr>
          <a:xfrm>
            <a:off x="10146260" y="1314958"/>
            <a:ext cx="6669108" cy="85407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999" u="none" cap="none" strike="noStrike">
                <a:solidFill>
                  <a:srgbClr val="000000"/>
                </a:solidFill>
                <a:latin typeface="Arial"/>
                <a:ea typeface="Arial"/>
                <a:cs typeface="Arial"/>
                <a:sym typeface="Arial"/>
              </a:rPr>
              <a:t>OUR VISION</a:t>
            </a:r>
            <a:endParaRPr/>
          </a:p>
        </p:txBody>
      </p:sp>
      <p:sp>
        <p:nvSpPr>
          <p:cNvPr id="121" name="Google Shape;121;p15"/>
          <p:cNvSpPr txBox="1"/>
          <p:nvPr/>
        </p:nvSpPr>
        <p:spPr>
          <a:xfrm>
            <a:off x="9747196" y="2691923"/>
            <a:ext cx="8540804" cy="24542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000" u="none" cap="none" strike="noStrike">
                <a:solidFill>
                  <a:srgbClr val="000000"/>
                </a:solidFill>
                <a:latin typeface="Montserrat"/>
                <a:ea typeface="Montserrat"/>
                <a:cs typeface="Montserrat"/>
                <a:sym typeface="Montserrat"/>
              </a:rPr>
              <a:t>Myntra’s vision is to "be the most customer-centric and trusted fashion destination in India, leading the industry through innovation, sustainability, and strong partnerships with brands and sellers."</a:t>
            </a:r>
            <a:endParaRPr/>
          </a:p>
          <a:p>
            <a:pPr indent="0" lvl="0" marL="0" marR="0" rtl="0" algn="l">
              <a:lnSpc>
                <a:spcPct val="140000"/>
              </a:lnSpc>
              <a:spcBef>
                <a:spcPts val="0"/>
              </a:spcBef>
              <a:spcAft>
                <a:spcPts val="0"/>
              </a:spcAft>
              <a:buNone/>
            </a:pPr>
            <a:r>
              <a:rPr b="1" i="0" lang="en-US" sz="2000" u="none" cap="none" strike="noStrike">
                <a:solidFill>
                  <a:srgbClr val="000000"/>
                </a:solidFill>
                <a:latin typeface="Montserrat"/>
                <a:ea typeface="Montserrat"/>
                <a:cs typeface="Montserrat"/>
                <a:sym typeface="Montserrat"/>
              </a:rPr>
              <a:t>These statements align with Myntra's focus on delivering exceptional value to customers, embracing technology-driven solutions, and shaping the future of fashion and lifestyle retail.</a:t>
            </a:r>
            <a:endParaRPr/>
          </a:p>
        </p:txBody>
      </p:sp>
      <p:grpSp>
        <p:nvGrpSpPr>
          <p:cNvPr id="122" name="Google Shape;122;p15"/>
          <p:cNvGrpSpPr/>
          <p:nvPr/>
        </p:nvGrpSpPr>
        <p:grpSpPr>
          <a:xfrm>
            <a:off x="8176846" y="0"/>
            <a:ext cx="13480814" cy="256590"/>
            <a:chOff x="0" y="0"/>
            <a:chExt cx="10701049" cy="203681"/>
          </a:xfrm>
        </p:grpSpPr>
        <p:sp>
          <p:nvSpPr>
            <p:cNvPr id="123" name="Google Shape;123;p15"/>
            <p:cNvSpPr/>
            <p:nvPr/>
          </p:nvSpPr>
          <p:spPr>
            <a:xfrm>
              <a:off x="0" y="0"/>
              <a:ext cx="10701049" cy="203681"/>
            </a:xfrm>
            <a:custGeom>
              <a:rect b="b" l="l" r="r" t="t"/>
              <a:pathLst>
                <a:path extrusionOk="0" h="203681" w="10701049">
                  <a:moveTo>
                    <a:pt x="0" y="0"/>
                  </a:moveTo>
                  <a:lnTo>
                    <a:pt x="10701049" y="0"/>
                  </a:lnTo>
                  <a:lnTo>
                    <a:pt x="10701049" y="203681"/>
                  </a:lnTo>
                  <a:lnTo>
                    <a:pt x="0" y="203681"/>
                  </a:lnTo>
                  <a:close/>
                </a:path>
              </a:pathLst>
            </a:custGeom>
            <a:solidFill>
              <a:srgbClr val="E29595"/>
            </a:solidFill>
            <a:ln>
              <a:noFill/>
            </a:ln>
          </p:spPr>
        </p:sp>
        <p:sp>
          <p:nvSpPr>
            <p:cNvPr id="124" name="Google Shape;124;p15"/>
            <p:cNvSpPr txBox="1"/>
            <p:nvPr/>
          </p:nvSpPr>
          <p:spPr>
            <a:xfrm>
              <a:off x="0" y="0"/>
              <a:ext cx="10701049" cy="203681"/>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15"/>
          <p:cNvGrpSpPr/>
          <p:nvPr/>
        </p:nvGrpSpPr>
        <p:grpSpPr>
          <a:xfrm rot="-5400000">
            <a:off x="6146772" y="3675406"/>
            <a:ext cx="373856" cy="12899632"/>
            <a:chOff x="0" y="-38100"/>
            <a:chExt cx="389199" cy="3532248"/>
          </a:xfrm>
        </p:grpSpPr>
        <p:sp>
          <p:nvSpPr>
            <p:cNvPr id="126" name="Google Shape;126;p15"/>
            <p:cNvSpPr/>
            <p:nvPr/>
          </p:nvSpPr>
          <p:spPr>
            <a:xfrm>
              <a:off x="0" y="0"/>
              <a:ext cx="389199" cy="3494148"/>
            </a:xfrm>
            <a:custGeom>
              <a:rect b="b" l="l" r="r" t="t"/>
              <a:pathLst>
                <a:path extrusionOk="0" h="3494148" w="389199">
                  <a:moveTo>
                    <a:pt x="0" y="0"/>
                  </a:moveTo>
                  <a:lnTo>
                    <a:pt x="389199" y="0"/>
                  </a:lnTo>
                  <a:lnTo>
                    <a:pt x="389199" y="3494148"/>
                  </a:lnTo>
                  <a:lnTo>
                    <a:pt x="0" y="3494148"/>
                  </a:lnTo>
                  <a:close/>
                </a:path>
              </a:pathLst>
            </a:custGeom>
            <a:solidFill>
              <a:srgbClr val="E29595"/>
            </a:solidFill>
            <a:ln>
              <a:noFill/>
            </a:ln>
          </p:spPr>
        </p:sp>
        <p:sp>
          <p:nvSpPr>
            <p:cNvPr id="127" name="Google Shape;127;p15"/>
            <p:cNvSpPr txBox="1"/>
            <p:nvPr/>
          </p:nvSpPr>
          <p:spPr>
            <a:xfrm>
              <a:off x="0" y="-38100"/>
              <a:ext cx="389199" cy="353224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131" name="Shape 131"/>
        <p:cNvGrpSpPr/>
        <p:nvPr/>
      </p:nvGrpSpPr>
      <p:grpSpPr>
        <a:xfrm>
          <a:off x="0" y="0"/>
          <a:ext cx="0" cy="0"/>
          <a:chOff x="0" y="0"/>
          <a:chExt cx="0" cy="0"/>
        </a:xfrm>
      </p:grpSpPr>
      <p:grpSp>
        <p:nvGrpSpPr>
          <p:cNvPr id="132" name="Google Shape;132;p16"/>
          <p:cNvGrpSpPr/>
          <p:nvPr/>
        </p:nvGrpSpPr>
        <p:grpSpPr>
          <a:xfrm>
            <a:off x="2054482" y="5143500"/>
            <a:ext cx="3311843" cy="3764929"/>
            <a:chOff x="0" y="0"/>
            <a:chExt cx="872255" cy="991586"/>
          </a:xfrm>
        </p:grpSpPr>
        <p:sp>
          <p:nvSpPr>
            <p:cNvPr id="133" name="Google Shape;133;p16"/>
            <p:cNvSpPr/>
            <p:nvPr/>
          </p:nvSpPr>
          <p:spPr>
            <a:xfrm>
              <a:off x="0" y="0"/>
              <a:ext cx="872255" cy="991586"/>
            </a:xfrm>
            <a:custGeom>
              <a:rect b="b" l="l" r="r" t="t"/>
              <a:pathLst>
                <a:path extrusionOk="0" h="991586" w="872255">
                  <a:moveTo>
                    <a:pt x="0" y="0"/>
                  </a:moveTo>
                  <a:lnTo>
                    <a:pt x="872255" y="0"/>
                  </a:lnTo>
                  <a:lnTo>
                    <a:pt x="872255" y="991586"/>
                  </a:lnTo>
                  <a:lnTo>
                    <a:pt x="0" y="991586"/>
                  </a:lnTo>
                  <a:close/>
                </a:path>
              </a:pathLst>
            </a:custGeom>
            <a:solidFill>
              <a:srgbClr val="DC4B1D"/>
            </a:solidFill>
            <a:ln>
              <a:noFill/>
            </a:ln>
          </p:spPr>
        </p:sp>
        <p:sp>
          <p:nvSpPr>
            <p:cNvPr id="134" name="Google Shape;134;p16"/>
            <p:cNvSpPr txBox="1"/>
            <p:nvPr/>
          </p:nvSpPr>
          <p:spPr>
            <a:xfrm>
              <a:off x="0" y="47625"/>
              <a:ext cx="872255" cy="943961"/>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16"/>
          <p:cNvGrpSpPr/>
          <p:nvPr/>
        </p:nvGrpSpPr>
        <p:grpSpPr>
          <a:xfrm>
            <a:off x="5606536" y="5143500"/>
            <a:ext cx="3311843" cy="3764929"/>
            <a:chOff x="0" y="0"/>
            <a:chExt cx="872255" cy="991586"/>
          </a:xfrm>
        </p:grpSpPr>
        <p:sp>
          <p:nvSpPr>
            <p:cNvPr id="136" name="Google Shape;136;p16"/>
            <p:cNvSpPr/>
            <p:nvPr/>
          </p:nvSpPr>
          <p:spPr>
            <a:xfrm>
              <a:off x="0" y="0"/>
              <a:ext cx="872255" cy="991586"/>
            </a:xfrm>
            <a:custGeom>
              <a:rect b="b" l="l" r="r" t="t"/>
              <a:pathLst>
                <a:path extrusionOk="0" h="991586" w="872255">
                  <a:moveTo>
                    <a:pt x="0" y="0"/>
                  </a:moveTo>
                  <a:lnTo>
                    <a:pt x="872255" y="0"/>
                  </a:lnTo>
                  <a:lnTo>
                    <a:pt x="872255" y="991586"/>
                  </a:lnTo>
                  <a:lnTo>
                    <a:pt x="0" y="991586"/>
                  </a:lnTo>
                  <a:close/>
                </a:path>
              </a:pathLst>
            </a:custGeom>
            <a:solidFill>
              <a:srgbClr val="FFB0B0"/>
            </a:solidFill>
            <a:ln>
              <a:noFill/>
            </a:ln>
          </p:spPr>
        </p:sp>
        <p:sp>
          <p:nvSpPr>
            <p:cNvPr id="137" name="Google Shape;137;p16"/>
            <p:cNvSpPr txBox="1"/>
            <p:nvPr/>
          </p:nvSpPr>
          <p:spPr>
            <a:xfrm>
              <a:off x="0" y="38100"/>
              <a:ext cx="872255" cy="953486"/>
            </a:xfrm>
            <a:prstGeom prst="rect">
              <a:avLst/>
            </a:prstGeom>
            <a:noFill/>
            <a:ln>
              <a:noFill/>
            </a:ln>
          </p:spPr>
          <p:txBody>
            <a:bodyPr anchorCtr="0" anchor="ctr" bIns="50800" lIns="50800" spcFirstLastPara="1" rIns="50800" wrap="square" tIns="50800">
              <a:noAutofit/>
            </a:bodyPr>
            <a:lstStyle/>
            <a:p>
              <a:pPr indent="0" lvl="0" marL="0" marR="0" rtl="0" algn="just">
                <a:lnSpc>
                  <a:spcPct val="127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16"/>
          <p:cNvGrpSpPr/>
          <p:nvPr/>
        </p:nvGrpSpPr>
        <p:grpSpPr>
          <a:xfrm>
            <a:off x="9158591" y="5143500"/>
            <a:ext cx="3311843" cy="3764929"/>
            <a:chOff x="0" y="0"/>
            <a:chExt cx="872255" cy="991586"/>
          </a:xfrm>
        </p:grpSpPr>
        <p:sp>
          <p:nvSpPr>
            <p:cNvPr id="139" name="Google Shape;139;p16"/>
            <p:cNvSpPr/>
            <p:nvPr/>
          </p:nvSpPr>
          <p:spPr>
            <a:xfrm>
              <a:off x="0" y="0"/>
              <a:ext cx="872255" cy="991586"/>
            </a:xfrm>
            <a:custGeom>
              <a:rect b="b" l="l" r="r" t="t"/>
              <a:pathLst>
                <a:path extrusionOk="0" h="991586" w="872255">
                  <a:moveTo>
                    <a:pt x="0" y="0"/>
                  </a:moveTo>
                  <a:lnTo>
                    <a:pt x="872255" y="0"/>
                  </a:lnTo>
                  <a:lnTo>
                    <a:pt x="872255" y="991586"/>
                  </a:lnTo>
                  <a:lnTo>
                    <a:pt x="0" y="991586"/>
                  </a:lnTo>
                  <a:close/>
                </a:path>
              </a:pathLst>
            </a:custGeom>
            <a:solidFill>
              <a:srgbClr val="DC4B1D"/>
            </a:solidFill>
            <a:ln>
              <a:noFill/>
            </a:ln>
          </p:spPr>
        </p:sp>
        <p:sp>
          <p:nvSpPr>
            <p:cNvPr id="140" name="Google Shape;140;p16"/>
            <p:cNvSpPr txBox="1"/>
            <p:nvPr/>
          </p:nvSpPr>
          <p:spPr>
            <a:xfrm>
              <a:off x="0" y="38100"/>
              <a:ext cx="872255" cy="953486"/>
            </a:xfrm>
            <a:prstGeom prst="rect">
              <a:avLst/>
            </a:prstGeom>
            <a:noFill/>
            <a:ln>
              <a:noFill/>
            </a:ln>
          </p:spPr>
          <p:txBody>
            <a:bodyPr anchorCtr="0" anchor="ctr" bIns="50800" lIns="50800" spcFirstLastPara="1" rIns="50800" wrap="square" tIns="50800">
              <a:noAutofit/>
            </a:bodyPr>
            <a:lstStyle/>
            <a:p>
              <a:pPr indent="0" lvl="0" marL="0" marR="0" rtl="0" algn="just">
                <a:lnSpc>
                  <a:spcPct val="127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16"/>
          <p:cNvGrpSpPr/>
          <p:nvPr/>
        </p:nvGrpSpPr>
        <p:grpSpPr>
          <a:xfrm>
            <a:off x="12710645" y="5143500"/>
            <a:ext cx="3311843" cy="3764929"/>
            <a:chOff x="0" y="0"/>
            <a:chExt cx="872255" cy="991586"/>
          </a:xfrm>
        </p:grpSpPr>
        <p:sp>
          <p:nvSpPr>
            <p:cNvPr id="142" name="Google Shape;142;p16"/>
            <p:cNvSpPr/>
            <p:nvPr/>
          </p:nvSpPr>
          <p:spPr>
            <a:xfrm>
              <a:off x="0" y="0"/>
              <a:ext cx="872255" cy="991586"/>
            </a:xfrm>
            <a:custGeom>
              <a:rect b="b" l="l" r="r" t="t"/>
              <a:pathLst>
                <a:path extrusionOk="0" h="991586" w="872255">
                  <a:moveTo>
                    <a:pt x="0" y="0"/>
                  </a:moveTo>
                  <a:lnTo>
                    <a:pt x="872255" y="0"/>
                  </a:lnTo>
                  <a:lnTo>
                    <a:pt x="872255" y="991586"/>
                  </a:lnTo>
                  <a:lnTo>
                    <a:pt x="0" y="991586"/>
                  </a:lnTo>
                  <a:close/>
                </a:path>
              </a:pathLst>
            </a:custGeom>
            <a:solidFill>
              <a:srgbClr val="FFB0B0"/>
            </a:solidFill>
            <a:ln>
              <a:noFill/>
            </a:ln>
          </p:spPr>
        </p:sp>
        <p:sp>
          <p:nvSpPr>
            <p:cNvPr id="143" name="Google Shape;143;p16"/>
            <p:cNvSpPr txBox="1"/>
            <p:nvPr/>
          </p:nvSpPr>
          <p:spPr>
            <a:xfrm>
              <a:off x="0" y="47625"/>
              <a:ext cx="872255" cy="943961"/>
            </a:xfrm>
            <a:prstGeom prst="rect">
              <a:avLst/>
            </a:prstGeom>
            <a:noFill/>
            <a:ln>
              <a:noFill/>
            </a:ln>
          </p:spPr>
          <p:txBody>
            <a:bodyPr anchorCtr="0" anchor="ctr" bIns="50800" lIns="50800" spcFirstLastPara="1" rIns="50800" wrap="square" tIns="50800">
              <a:noAutofit/>
            </a:bodyPr>
            <a:lstStyle/>
            <a:p>
              <a:pPr indent="0" lvl="0" marL="0" marR="0" rtl="0" algn="ctr">
                <a:lnSpc>
                  <a:spcPct val="77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6"/>
          <p:cNvSpPr txBox="1"/>
          <p:nvPr/>
        </p:nvSpPr>
        <p:spPr>
          <a:xfrm>
            <a:off x="2861854" y="507966"/>
            <a:ext cx="11692645" cy="1097163"/>
          </a:xfrm>
          <a:prstGeom prst="rect">
            <a:avLst/>
          </a:prstGeom>
          <a:noFill/>
          <a:ln>
            <a:noFill/>
          </a:ln>
        </p:spPr>
        <p:txBody>
          <a:bodyPr anchorCtr="0" anchor="t" bIns="0" lIns="0" spcFirstLastPara="1" rIns="0" wrap="square" tIns="0">
            <a:spAutoFit/>
          </a:bodyPr>
          <a:lstStyle/>
          <a:p>
            <a:pPr indent="0" lvl="0" marL="0" marR="0" rtl="0" algn="ctr">
              <a:lnSpc>
                <a:spcPct val="103997"/>
              </a:lnSpc>
              <a:spcBef>
                <a:spcPts val="0"/>
              </a:spcBef>
              <a:spcAft>
                <a:spcPts val="0"/>
              </a:spcAft>
              <a:buNone/>
            </a:pPr>
            <a:r>
              <a:rPr b="0" i="0" lang="en-US" sz="8056" u="none" cap="none" strike="noStrike">
                <a:solidFill>
                  <a:srgbClr val="000000"/>
                </a:solidFill>
                <a:latin typeface="Arial"/>
                <a:ea typeface="Arial"/>
                <a:cs typeface="Arial"/>
                <a:sym typeface="Arial"/>
              </a:rPr>
              <a:t>Core Values</a:t>
            </a:r>
            <a:endParaRPr/>
          </a:p>
        </p:txBody>
      </p:sp>
      <p:sp>
        <p:nvSpPr>
          <p:cNvPr id="145" name="Google Shape;145;p16"/>
          <p:cNvSpPr txBox="1"/>
          <p:nvPr/>
        </p:nvSpPr>
        <p:spPr>
          <a:xfrm>
            <a:off x="2446072" y="5594146"/>
            <a:ext cx="2409322" cy="578299"/>
          </a:xfrm>
          <a:prstGeom prst="rect">
            <a:avLst/>
          </a:prstGeom>
          <a:noFill/>
          <a:ln>
            <a:noFill/>
          </a:ln>
        </p:spPr>
        <p:txBody>
          <a:bodyPr anchorCtr="0" anchor="t" bIns="0" lIns="0" spcFirstLastPara="1" rIns="0" wrap="square" tIns="0">
            <a:spAutoFit/>
          </a:bodyPr>
          <a:lstStyle/>
          <a:p>
            <a:pPr indent="0" lvl="0" marL="0" marR="0" rtl="0" algn="just">
              <a:lnSpc>
                <a:spcPct val="103983"/>
              </a:lnSpc>
              <a:spcBef>
                <a:spcPts val="0"/>
              </a:spcBef>
              <a:spcAft>
                <a:spcPts val="0"/>
              </a:spcAft>
              <a:buNone/>
            </a:pPr>
            <a:r>
              <a:rPr b="1" i="1" lang="en-US" sz="2209" u="none" cap="none" strike="noStrike">
                <a:solidFill>
                  <a:srgbClr val="000000"/>
                </a:solidFill>
                <a:latin typeface="Montserrat"/>
                <a:ea typeface="Montserrat"/>
                <a:cs typeface="Montserrat"/>
                <a:sym typeface="Montserrat"/>
              </a:rPr>
              <a:t>Customer Centercity</a:t>
            </a:r>
            <a:endParaRPr b="1" i="1" sz="2209" u="none" cap="none" strike="noStrike">
              <a:solidFill>
                <a:srgbClr val="000000"/>
              </a:solidFill>
              <a:latin typeface="Montserrat"/>
              <a:ea typeface="Montserrat"/>
              <a:cs typeface="Montserrat"/>
              <a:sym typeface="Montserrat"/>
            </a:endParaRPr>
          </a:p>
        </p:txBody>
      </p:sp>
      <p:sp>
        <p:nvSpPr>
          <p:cNvPr id="146" name="Google Shape;146;p16"/>
          <p:cNvSpPr txBox="1"/>
          <p:nvPr/>
        </p:nvSpPr>
        <p:spPr>
          <a:xfrm>
            <a:off x="6057797" y="5594146"/>
            <a:ext cx="2409322" cy="292549"/>
          </a:xfrm>
          <a:prstGeom prst="rect">
            <a:avLst/>
          </a:prstGeom>
          <a:noFill/>
          <a:ln>
            <a:noFill/>
          </a:ln>
        </p:spPr>
        <p:txBody>
          <a:bodyPr anchorCtr="0" anchor="t" bIns="0" lIns="0" spcFirstLastPara="1" rIns="0" wrap="square" tIns="0">
            <a:spAutoFit/>
          </a:bodyPr>
          <a:lstStyle/>
          <a:p>
            <a:pPr indent="0" lvl="0" marL="0" marR="0" rtl="0" algn="just">
              <a:lnSpc>
                <a:spcPct val="103983"/>
              </a:lnSpc>
              <a:spcBef>
                <a:spcPts val="0"/>
              </a:spcBef>
              <a:spcAft>
                <a:spcPts val="0"/>
              </a:spcAft>
              <a:buNone/>
            </a:pPr>
            <a:r>
              <a:rPr b="1" i="1" lang="en-US" sz="2209" u="none" cap="none" strike="noStrike">
                <a:solidFill>
                  <a:srgbClr val="000000"/>
                </a:solidFill>
                <a:latin typeface="Montserrat"/>
                <a:ea typeface="Montserrat"/>
                <a:cs typeface="Montserrat"/>
                <a:sym typeface="Montserrat"/>
              </a:rPr>
              <a:t>Innovation</a:t>
            </a:r>
            <a:endParaRPr/>
          </a:p>
        </p:txBody>
      </p:sp>
      <p:sp>
        <p:nvSpPr>
          <p:cNvPr id="147" name="Google Shape;147;p16"/>
          <p:cNvSpPr txBox="1"/>
          <p:nvPr/>
        </p:nvSpPr>
        <p:spPr>
          <a:xfrm>
            <a:off x="2446072" y="6546648"/>
            <a:ext cx="2409322" cy="901484"/>
          </a:xfrm>
          <a:prstGeom prst="rect">
            <a:avLst/>
          </a:prstGeom>
          <a:noFill/>
          <a:ln>
            <a:noFill/>
          </a:ln>
        </p:spPr>
        <p:txBody>
          <a:bodyPr anchorCtr="0" anchor="t" bIns="0" lIns="0" spcFirstLastPara="1" rIns="0" wrap="square" tIns="0">
            <a:spAutoFit/>
          </a:bodyPr>
          <a:lstStyle/>
          <a:p>
            <a:pPr indent="0" lvl="0" marL="0" marR="0" rtl="0" algn="ctr">
              <a:lnSpc>
                <a:spcPct val="155012"/>
              </a:lnSpc>
              <a:spcBef>
                <a:spcPts val="0"/>
              </a:spcBef>
              <a:spcAft>
                <a:spcPts val="0"/>
              </a:spcAft>
              <a:buNone/>
            </a:pPr>
            <a:r>
              <a:rPr b="1" i="0" lang="en-US" sz="1576" u="none" cap="none" strike="noStrike">
                <a:solidFill>
                  <a:srgbClr val="000000"/>
                </a:solidFill>
                <a:latin typeface="Montserrat"/>
                <a:ea typeface="Montserrat"/>
                <a:cs typeface="Montserrat"/>
                <a:sym typeface="Montserrat"/>
              </a:rPr>
              <a:t> Putting the customer at the heart of everything we do.</a:t>
            </a:r>
            <a:endParaRPr/>
          </a:p>
        </p:txBody>
      </p:sp>
      <p:sp>
        <p:nvSpPr>
          <p:cNvPr id="148" name="Google Shape;148;p16"/>
          <p:cNvSpPr txBox="1"/>
          <p:nvPr/>
        </p:nvSpPr>
        <p:spPr>
          <a:xfrm>
            <a:off x="6057797" y="6182447"/>
            <a:ext cx="2409322" cy="1206284"/>
          </a:xfrm>
          <a:prstGeom prst="rect">
            <a:avLst/>
          </a:prstGeom>
          <a:noFill/>
          <a:ln>
            <a:noFill/>
          </a:ln>
        </p:spPr>
        <p:txBody>
          <a:bodyPr anchorCtr="0" anchor="t" bIns="0" lIns="0" spcFirstLastPara="1" rIns="0" wrap="square" tIns="0">
            <a:spAutoFit/>
          </a:bodyPr>
          <a:lstStyle/>
          <a:p>
            <a:pPr indent="0" lvl="0" marL="0" marR="0" rtl="0" algn="ctr">
              <a:lnSpc>
                <a:spcPct val="155012"/>
              </a:lnSpc>
              <a:spcBef>
                <a:spcPts val="0"/>
              </a:spcBef>
              <a:spcAft>
                <a:spcPts val="0"/>
              </a:spcAft>
              <a:buNone/>
            </a:pPr>
            <a:r>
              <a:rPr b="1" i="0" lang="en-US" sz="1576" u="none" cap="none" strike="noStrike">
                <a:solidFill>
                  <a:srgbClr val="000000"/>
                </a:solidFill>
                <a:latin typeface="Montserrat"/>
                <a:ea typeface="Montserrat"/>
                <a:cs typeface="Montserrat"/>
                <a:sym typeface="Montserrat"/>
              </a:rPr>
              <a:t>Constantly seeking new ways to enhance the shopping experience.</a:t>
            </a:r>
            <a:endParaRPr/>
          </a:p>
        </p:txBody>
      </p:sp>
      <p:sp>
        <p:nvSpPr>
          <p:cNvPr id="149" name="Google Shape;149;p16"/>
          <p:cNvSpPr txBox="1"/>
          <p:nvPr/>
        </p:nvSpPr>
        <p:spPr>
          <a:xfrm>
            <a:off x="9609852" y="5594146"/>
            <a:ext cx="2409322" cy="292549"/>
          </a:xfrm>
          <a:prstGeom prst="rect">
            <a:avLst/>
          </a:prstGeom>
          <a:noFill/>
          <a:ln>
            <a:noFill/>
          </a:ln>
        </p:spPr>
        <p:txBody>
          <a:bodyPr anchorCtr="0" anchor="t" bIns="0" lIns="0" spcFirstLastPara="1" rIns="0" wrap="square" tIns="0">
            <a:spAutoFit/>
          </a:bodyPr>
          <a:lstStyle/>
          <a:p>
            <a:pPr indent="0" lvl="0" marL="0" marR="0" rtl="0" algn="just">
              <a:lnSpc>
                <a:spcPct val="103983"/>
              </a:lnSpc>
              <a:spcBef>
                <a:spcPts val="0"/>
              </a:spcBef>
              <a:spcAft>
                <a:spcPts val="0"/>
              </a:spcAft>
              <a:buNone/>
            </a:pPr>
            <a:r>
              <a:rPr b="1" i="1" lang="en-US" sz="2209" u="none" cap="none" strike="noStrike">
                <a:solidFill>
                  <a:srgbClr val="000000"/>
                </a:solidFill>
                <a:latin typeface="Montserrat"/>
                <a:ea typeface="Montserrat"/>
                <a:cs typeface="Montserrat"/>
                <a:sym typeface="Montserrat"/>
              </a:rPr>
              <a:t>Intergrity</a:t>
            </a:r>
            <a:endParaRPr/>
          </a:p>
        </p:txBody>
      </p:sp>
      <p:sp>
        <p:nvSpPr>
          <p:cNvPr id="150" name="Google Shape;150;p16"/>
          <p:cNvSpPr txBox="1"/>
          <p:nvPr/>
        </p:nvSpPr>
        <p:spPr>
          <a:xfrm>
            <a:off x="9609852" y="6182447"/>
            <a:ext cx="2409322" cy="1206284"/>
          </a:xfrm>
          <a:prstGeom prst="rect">
            <a:avLst/>
          </a:prstGeom>
          <a:noFill/>
          <a:ln>
            <a:noFill/>
          </a:ln>
        </p:spPr>
        <p:txBody>
          <a:bodyPr anchorCtr="0" anchor="t" bIns="0" lIns="0" spcFirstLastPara="1" rIns="0" wrap="square" tIns="0">
            <a:spAutoFit/>
          </a:bodyPr>
          <a:lstStyle/>
          <a:p>
            <a:pPr indent="0" lvl="0" marL="0" marR="0" rtl="0" algn="ctr">
              <a:lnSpc>
                <a:spcPct val="155012"/>
              </a:lnSpc>
              <a:spcBef>
                <a:spcPts val="0"/>
              </a:spcBef>
              <a:spcAft>
                <a:spcPts val="0"/>
              </a:spcAft>
              <a:buNone/>
            </a:pPr>
            <a:r>
              <a:rPr b="1" i="0" lang="en-US" sz="1576" u="none" cap="none" strike="noStrike">
                <a:solidFill>
                  <a:srgbClr val="000000"/>
                </a:solidFill>
                <a:latin typeface="Montserrat"/>
                <a:ea typeface="Montserrat"/>
                <a:cs typeface="Montserrat"/>
                <a:sym typeface="Montserrat"/>
              </a:rPr>
              <a:t>Upholding honesty, transparency, and ethical practices in all our interactions.</a:t>
            </a:r>
            <a:endParaRPr/>
          </a:p>
        </p:txBody>
      </p:sp>
      <p:sp>
        <p:nvSpPr>
          <p:cNvPr id="151" name="Google Shape;151;p16"/>
          <p:cNvSpPr txBox="1"/>
          <p:nvPr/>
        </p:nvSpPr>
        <p:spPr>
          <a:xfrm>
            <a:off x="13161906" y="5594146"/>
            <a:ext cx="2409322" cy="292549"/>
          </a:xfrm>
          <a:prstGeom prst="rect">
            <a:avLst/>
          </a:prstGeom>
          <a:noFill/>
          <a:ln>
            <a:noFill/>
          </a:ln>
        </p:spPr>
        <p:txBody>
          <a:bodyPr anchorCtr="0" anchor="t" bIns="0" lIns="0" spcFirstLastPara="1" rIns="0" wrap="square" tIns="0">
            <a:spAutoFit/>
          </a:bodyPr>
          <a:lstStyle/>
          <a:p>
            <a:pPr indent="0" lvl="0" marL="0" marR="0" rtl="0" algn="just">
              <a:lnSpc>
                <a:spcPct val="103983"/>
              </a:lnSpc>
              <a:spcBef>
                <a:spcPts val="0"/>
              </a:spcBef>
              <a:spcAft>
                <a:spcPts val="0"/>
              </a:spcAft>
              <a:buNone/>
            </a:pPr>
            <a:r>
              <a:rPr b="1" i="1" lang="en-US" sz="2209" u="none" cap="none" strike="noStrike">
                <a:solidFill>
                  <a:srgbClr val="000000"/>
                </a:solidFill>
                <a:latin typeface="Montserrat"/>
                <a:ea typeface="Montserrat"/>
                <a:cs typeface="Montserrat"/>
                <a:sym typeface="Montserrat"/>
              </a:rPr>
              <a:t>Technology</a:t>
            </a:r>
            <a:endParaRPr/>
          </a:p>
        </p:txBody>
      </p:sp>
      <p:sp>
        <p:nvSpPr>
          <p:cNvPr id="152" name="Google Shape;152;p16"/>
          <p:cNvSpPr txBox="1"/>
          <p:nvPr/>
        </p:nvSpPr>
        <p:spPr>
          <a:xfrm>
            <a:off x="13161906" y="6182447"/>
            <a:ext cx="2409322" cy="901484"/>
          </a:xfrm>
          <a:prstGeom prst="rect">
            <a:avLst/>
          </a:prstGeom>
          <a:noFill/>
          <a:ln>
            <a:noFill/>
          </a:ln>
        </p:spPr>
        <p:txBody>
          <a:bodyPr anchorCtr="0" anchor="t" bIns="0" lIns="0" spcFirstLastPara="1" rIns="0" wrap="square" tIns="0">
            <a:spAutoFit/>
          </a:bodyPr>
          <a:lstStyle/>
          <a:p>
            <a:pPr indent="0" lvl="0" marL="0" marR="0" rtl="0" algn="ctr">
              <a:lnSpc>
                <a:spcPct val="155012"/>
              </a:lnSpc>
              <a:spcBef>
                <a:spcPts val="0"/>
              </a:spcBef>
              <a:spcAft>
                <a:spcPts val="0"/>
              </a:spcAft>
              <a:buNone/>
            </a:pPr>
            <a:r>
              <a:rPr b="1" i="0" lang="en-US" sz="1576" u="none" cap="none" strike="noStrike">
                <a:solidFill>
                  <a:srgbClr val="000000"/>
                </a:solidFill>
                <a:latin typeface="Montserrat"/>
                <a:ea typeface="Montserrat"/>
                <a:cs typeface="Montserrat"/>
                <a:sym typeface="Montserrat"/>
              </a:rPr>
              <a:t>Working together as a team to achieve common goals</a:t>
            </a:r>
            <a:endParaRPr/>
          </a:p>
        </p:txBody>
      </p:sp>
      <p:sp>
        <p:nvSpPr>
          <p:cNvPr id="153" name="Google Shape;153;p16"/>
          <p:cNvSpPr/>
          <p:nvPr/>
        </p:nvSpPr>
        <p:spPr>
          <a:xfrm rot="-3937467">
            <a:off x="-208881" y="-419361"/>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154" name="Google Shape;154;p16"/>
          <p:cNvSpPr/>
          <p:nvPr/>
        </p:nvSpPr>
        <p:spPr>
          <a:xfrm rot="-3937467">
            <a:off x="16971288" y="8801060"/>
            <a:ext cx="1478700" cy="1478700"/>
          </a:xfrm>
          <a:custGeom>
            <a:rect b="b" l="l" r="r" t="t"/>
            <a:pathLst>
              <a:path extrusionOk="0" h="1478700" w="1478700">
                <a:moveTo>
                  <a:pt x="0" y="0"/>
                </a:moveTo>
                <a:lnTo>
                  <a:pt x="1478701" y="0"/>
                </a:lnTo>
                <a:lnTo>
                  <a:pt x="1478701" y="1478700"/>
                </a:lnTo>
                <a:lnTo>
                  <a:pt x="0" y="1478700"/>
                </a:lnTo>
                <a:lnTo>
                  <a:pt x="0" y="0"/>
                </a:lnTo>
                <a:close/>
              </a:path>
            </a:pathLst>
          </a:custGeom>
          <a:blipFill rotWithShape="1">
            <a:blip r:embed="rId3">
              <a:alphaModFix/>
            </a:blip>
            <a:stretch>
              <a:fillRect b="0" l="0" r="0" t="0"/>
            </a:stretch>
          </a:blipFill>
          <a:ln>
            <a:noFill/>
          </a:ln>
        </p:spPr>
      </p:sp>
      <p:grpSp>
        <p:nvGrpSpPr>
          <p:cNvPr id="155" name="Google Shape;155;p16"/>
          <p:cNvGrpSpPr/>
          <p:nvPr/>
        </p:nvGrpSpPr>
        <p:grpSpPr>
          <a:xfrm>
            <a:off x="-239998" y="9918764"/>
            <a:ext cx="15004913" cy="368236"/>
            <a:chOff x="0" y="0"/>
            <a:chExt cx="11910877" cy="292305"/>
          </a:xfrm>
        </p:grpSpPr>
        <p:sp>
          <p:nvSpPr>
            <p:cNvPr id="156" name="Google Shape;156;p16"/>
            <p:cNvSpPr/>
            <p:nvPr/>
          </p:nvSpPr>
          <p:spPr>
            <a:xfrm>
              <a:off x="0" y="0"/>
              <a:ext cx="11910877" cy="292305"/>
            </a:xfrm>
            <a:custGeom>
              <a:rect b="b" l="l" r="r" t="t"/>
              <a:pathLst>
                <a:path extrusionOk="0" h="292305" w="11910877">
                  <a:moveTo>
                    <a:pt x="0" y="0"/>
                  </a:moveTo>
                  <a:lnTo>
                    <a:pt x="11910877" y="0"/>
                  </a:lnTo>
                  <a:lnTo>
                    <a:pt x="11910877" y="292305"/>
                  </a:lnTo>
                  <a:lnTo>
                    <a:pt x="0" y="292305"/>
                  </a:lnTo>
                  <a:close/>
                </a:path>
              </a:pathLst>
            </a:custGeom>
            <a:solidFill>
              <a:srgbClr val="E29595"/>
            </a:solidFill>
            <a:ln>
              <a:noFill/>
            </a:ln>
          </p:spPr>
        </p:sp>
        <p:sp>
          <p:nvSpPr>
            <p:cNvPr id="157" name="Google Shape;157;p16"/>
            <p:cNvSpPr txBox="1"/>
            <p:nvPr/>
          </p:nvSpPr>
          <p:spPr>
            <a:xfrm>
              <a:off x="0" y="0"/>
              <a:ext cx="11910877" cy="292305"/>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8" name="Google Shape;158;p16"/>
          <p:cNvCxnSpPr/>
          <p:nvPr/>
        </p:nvCxnSpPr>
        <p:spPr>
          <a:xfrm rot="10800000">
            <a:off x="401224" y="2552700"/>
            <a:ext cx="18288000" cy="0"/>
          </a:xfrm>
          <a:prstGeom prst="straightConnector1">
            <a:avLst/>
          </a:prstGeom>
          <a:noFill/>
          <a:ln cap="flat" cmpd="sng" w="9525">
            <a:solidFill>
              <a:srgbClr val="1E2328"/>
            </a:solidFill>
            <a:prstDash val="solid"/>
            <a:round/>
            <a:headEnd len="sm" w="sm" type="none"/>
            <a:tailEnd len="sm" w="sm" type="none"/>
          </a:ln>
        </p:spPr>
      </p:cxnSp>
      <p:cxnSp>
        <p:nvCxnSpPr>
          <p:cNvPr id="159" name="Google Shape;159;p16"/>
          <p:cNvCxnSpPr/>
          <p:nvPr/>
        </p:nvCxnSpPr>
        <p:spPr>
          <a:xfrm rot="10800000">
            <a:off x="16960701" y="0"/>
            <a:ext cx="0" cy="10287000"/>
          </a:xfrm>
          <a:prstGeom prst="straightConnector1">
            <a:avLst/>
          </a:prstGeom>
          <a:noFill/>
          <a:ln cap="flat" cmpd="sng" w="9525">
            <a:solidFill>
              <a:srgbClr val="1E2328"/>
            </a:solidFill>
            <a:prstDash val="solid"/>
            <a:round/>
            <a:headEnd len="sm" w="sm" type="none"/>
            <a:tailEnd len="sm" w="sm" type="none"/>
          </a:ln>
        </p:spPr>
      </p:cxnSp>
      <p:sp>
        <p:nvSpPr>
          <p:cNvPr id="160" name="Google Shape;160;p16"/>
          <p:cNvSpPr/>
          <p:nvPr/>
        </p:nvSpPr>
        <p:spPr>
          <a:xfrm rot="-3937467">
            <a:off x="17199937" y="-419361"/>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161" name="Google Shape;161;p16"/>
          <p:cNvSpPr/>
          <p:nvPr/>
        </p:nvSpPr>
        <p:spPr>
          <a:xfrm rot="-3937467">
            <a:off x="-689236" y="9179414"/>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165" name="Shape 165"/>
        <p:cNvGrpSpPr/>
        <p:nvPr/>
      </p:nvGrpSpPr>
      <p:grpSpPr>
        <a:xfrm>
          <a:off x="0" y="0"/>
          <a:ext cx="0" cy="0"/>
          <a:chOff x="0" y="0"/>
          <a:chExt cx="0" cy="0"/>
        </a:xfrm>
      </p:grpSpPr>
      <p:cxnSp>
        <p:nvCxnSpPr>
          <p:cNvPr id="166" name="Google Shape;166;p17"/>
          <p:cNvCxnSpPr/>
          <p:nvPr/>
        </p:nvCxnSpPr>
        <p:spPr>
          <a:xfrm rot="-5400000">
            <a:off x="12111037" y="5138737"/>
            <a:ext cx="10287000" cy="0"/>
          </a:xfrm>
          <a:prstGeom prst="straightConnector1">
            <a:avLst/>
          </a:prstGeom>
          <a:noFill/>
          <a:ln cap="flat" cmpd="sng" w="9525">
            <a:solidFill>
              <a:srgbClr val="1E2328"/>
            </a:solidFill>
            <a:prstDash val="solid"/>
            <a:round/>
            <a:headEnd len="sm" w="sm" type="none"/>
            <a:tailEnd len="sm" w="sm" type="none"/>
          </a:ln>
        </p:spPr>
      </p:cxnSp>
      <p:cxnSp>
        <p:nvCxnSpPr>
          <p:cNvPr id="167" name="Google Shape;167;p17"/>
          <p:cNvCxnSpPr/>
          <p:nvPr/>
        </p:nvCxnSpPr>
        <p:spPr>
          <a:xfrm rot="10800000">
            <a:off x="0" y="1329165"/>
            <a:ext cx="18288000" cy="0"/>
          </a:xfrm>
          <a:prstGeom prst="straightConnector1">
            <a:avLst/>
          </a:prstGeom>
          <a:noFill/>
          <a:ln cap="flat" cmpd="sng" w="9525">
            <a:solidFill>
              <a:srgbClr val="1E2328"/>
            </a:solidFill>
            <a:prstDash val="solid"/>
            <a:round/>
            <a:headEnd len="sm" w="sm" type="none"/>
            <a:tailEnd len="sm" w="sm" type="none"/>
          </a:ln>
        </p:spPr>
      </p:cxnSp>
      <p:grpSp>
        <p:nvGrpSpPr>
          <p:cNvPr id="168" name="Google Shape;168;p17"/>
          <p:cNvGrpSpPr/>
          <p:nvPr/>
        </p:nvGrpSpPr>
        <p:grpSpPr>
          <a:xfrm>
            <a:off x="1479747" y="10127164"/>
            <a:ext cx="14027598" cy="319671"/>
            <a:chOff x="0" y="0"/>
            <a:chExt cx="11135085" cy="253755"/>
          </a:xfrm>
        </p:grpSpPr>
        <p:sp>
          <p:nvSpPr>
            <p:cNvPr id="169" name="Google Shape;169;p17"/>
            <p:cNvSpPr/>
            <p:nvPr/>
          </p:nvSpPr>
          <p:spPr>
            <a:xfrm>
              <a:off x="0" y="0"/>
              <a:ext cx="11135085" cy="253755"/>
            </a:xfrm>
            <a:custGeom>
              <a:rect b="b" l="l" r="r" t="t"/>
              <a:pathLst>
                <a:path extrusionOk="0" h="253755" w="11135085">
                  <a:moveTo>
                    <a:pt x="0" y="0"/>
                  </a:moveTo>
                  <a:lnTo>
                    <a:pt x="11135085" y="0"/>
                  </a:lnTo>
                  <a:lnTo>
                    <a:pt x="11135085" y="253755"/>
                  </a:lnTo>
                  <a:lnTo>
                    <a:pt x="0" y="253755"/>
                  </a:lnTo>
                  <a:close/>
                </a:path>
              </a:pathLst>
            </a:custGeom>
            <a:solidFill>
              <a:srgbClr val="E29595"/>
            </a:solidFill>
            <a:ln>
              <a:noFill/>
            </a:ln>
          </p:spPr>
        </p:sp>
        <p:sp>
          <p:nvSpPr>
            <p:cNvPr id="170" name="Google Shape;170;p17"/>
            <p:cNvSpPr txBox="1"/>
            <p:nvPr/>
          </p:nvSpPr>
          <p:spPr>
            <a:xfrm>
              <a:off x="0" y="0"/>
              <a:ext cx="11135085" cy="253755"/>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7"/>
          <p:cNvGrpSpPr/>
          <p:nvPr/>
        </p:nvGrpSpPr>
        <p:grpSpPr>
          <a:xfrm>
            <a:off x="15801505" y="4229108"/>
            <a:ext cx="2867495" cy="4415356"/>
            <a:chOff x="0" y="0"/>
            <a:chExt cx="3242851" cy="3407198"/>
          </a:xfrm>
        </p:grpSpPr>
        <p:sp>
          <p:nvSpPr>
            <p:cNvPr id="172" name="Google Shape;172;p17"/>
            <p:cNvSpPr/>
            <p:nvPr/>
          </p:nvSpPr>
          <p:spPr>
            <a:xfrm>
              <a:off x="0" y="0"/>
              <a:ext cx="3242851" cy="3407198"/>
            </a:xfrm>
            <a:custGeom>
              <a:rect b="b" l="l" r="r" t="t"/>
              <a:pathLst>
                <a:path extrusionOk="0" h="3407198" w="3242851">
                  <a:moveTo>
                    <a:pt x="0" y="0"/>
                  </a:moveTo>
                  <a:lnTo>
                    <a:pt x="3242851" y="0"/>
                  </a:lnTo>
                  <a:lnTo>
                    <a:pt x="3242851" y="3407198"/>
                  </a:lnTo>
                  <a:lnTo>
                    <a:pt x="0" y="3407198"/>
                  </a:lnTo>
                  <a:close/>
                </a:path>
              </a:pathLst>
            </a:custGeom>
            <a:solidFill>
              <a:srgbClr val="DC4B1D"/>
            </a:solidFill>
            <a:ln>
              <a:noFill/>
            </a:ln>
          </p:spPr>
        </p:sp>
        <p:sp>
          <p:nvSpPr>
            <p:cNvPr id="173" name="Google Shape;173;p17"/>
            <p:cNvSpPr txBox="1"/>
            <p:nvPr/>
          </p:nvSpPr>
          <p:spPr>
            <a:xfrm>
              <a:off x="0" y="0"/>
              <a:ext cx="3242851" cy="3407198"/>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4" name="Google Shape;174;p17"/>
          <p:cNvPicPr preferRelativeResize="0"/>
          <p:nvPr/>
        </p:nvPicPr>
        <p:blipFill rotWithShape="1">
          <a:blip r:embed="rId3">
            <a:alphaModFix/>
          </a:blip>
          <a:srcRect b="14077" l="10552" r="10552" t="0"/>
          <a:stretch/>
        </p:blipFill>
        <p:spPr>
          <a:xfrm>
            <a:off x="15352003" y="4980132"/>
            <a:ext cx="3246529" cy="5306868"/>
          </a:xfrm>
          <a:prstGeom prst="rect">
            <a:avLst/>
          </a:prstGeom>
          <a:noFill/>
          <a:ln>
            <a:noFill/>
          </a:ln>
        </p:spPr>
      </p:pic>
      <p:sp>
        <p:nvSpPr>
          <p:cNvPr id="175" name="Google Shape;175;p17"/>
          <p:cNvSpPr txBox="1"/>
          <p:nvPr/>
        </p:nvSpPr>
        <p:spPr>
          <a:xfrm>
            <a:off x="0" y="66675"/>
            <a:ext cx="13504217" cy="1087299"/>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None/>
            </a:pPr>
            <a:r>
              <a:rPr b="0" i="0" lang="en-US" sz="7626" u="none" cap="none" strike="noStrike">
                <a:solidFill>
                  <a:srgbClr val="1E2328"/>
                </a:solidFill>
                <a:latin typeface="Arial"/>
                <a:ea typeface="Arial"/>
                <a:cs typeface="Arial"/>
                <a:sym typeface="Arial"/>
              </a:rPr>
              <a:t>Business Model Of Myntra</a:t>
            </a:r>
            <a:endParaRPr/>
          </a:p>
        </p:txBody>
      </p:sp>
      <p:sp>
        <p:nvSpPr>
          <p:cNvPr id="176" name="Google Shape;176;p17"/>
          <p:cNvSpPr txBox="1"/>
          <p:nvPr/>
        </p:nvSpPr>
        <p:spPr>
          <a:xfrm>
            <a:off x="0" y="1826103"/>
            <a:ext cx="16335876" cy="7549892"/>
          </a:xfrm>
          <a:prstGeom prst="rect">
            <a:avLst/>
          </a:prstGeom>
          <a:noFill/>
          <a:ln>
            <a:noFill/>
          </a:ln>
        </p:spPr>
        <p:txBody>
          <a:bodyPr anchorCtr="0" anchor="t" bIns="0" lIns="0" spcFirstLastPara="1" rIns="0" wrap="square" tIns="0">
            <a:spAutoFit/>
          </a:bodyPr>
          <a:lstStyle/>
          <a:p>
            <a:pPr indent="0" lvl="0" marL="0" marR="0" rtl="0" algn="l">
              <a:lnSpc>
                <a:spcPct val="221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9243" lvl="1" marL="578485" marR="0" rtl="0" algn="l">
              <a:lnSpc>
                <a:spcPct val="149010"/>
              </a:lnSpc>
              <a:spcBef>
                <a:spcPts val="0"/>
              </a:spcBef>
              <a:spcAft>
                <a:spcPts val="0"/>
              </a:spcAft>
              <a:buClr>
                <a:srgbClr val="1E2328"/>
              </a:buClr>
              <a:buSzPts val="2679"/>
              <a:buFont typeface="Arial"/>
              <a:buChar char="•"/>
            </a:pPr>
            <a:r>
              <a:rPr b="1" i="0" lang="en-US" sz="2679" u="none" cap="none" strike="noStrike">
                <a:solidFill>
                  <a:srgbClr val="1E2328"/>
                </a:solidFill>
                <a:latin typeface="Montserrat"/>
                <a:ea typeface="Montserrat"/>
                <a:cs typeface="Montserrat"/>
                <a:sym typeface="Montserrat"/>
              </a:rPr>
              <a:t>Core Model: Primarily B2C, selling fashion, accessories, and beauty products directly to consumers.</a:t>
            </a:r>
            <a:endParaRPr/>
          </a:p>
          <a:p>
            <a:pPr indent="0" lvl="0" marL="0" marR="0" rtl="0" algn="l">
              <a:lnSpc>
                <a:spcPct val="149010"/>
              </a:lnSpc>
              <a:spcBef>
                <a:spcPts val="0"/>
              </a:spcBef>
              <a:spcAft>
                <a:spcPts val="0"/>
              </a:spcAft>
              <a:buNone/>
            </a:pPr>
            <a:r>
              <a:t/>
            </a:r>
            <a:endParaRPr b="1" i="0" sz="2679" u="none" cap="none" strike="noStrike">
              <a:solidFill>
                <a:srgbClr val="1E2328"/>
              </a:solidFill>
              <a:latin typeface="Montserrat"/>
              <a:ea typeface="Montserrat"/>
              <a:cs typeface="Montserrat"/>
              <a:sym typeface="Montserrat"/>
            </a:endParaRPr>
          </a:p>
          <a:p>
            <a:pPr indent="-289243" lvl="1" marL="578485" marR="0" rtl="0" algn="l">
              <a:lnSpc>
                <a:spcPct val="149010"/>
              </a:lnSpc>
              <a:spcBef>
                <a:spcPts val="0"/>
              </a:spcBef>
              <a:spcAft>
                <a:spcPts val="0"/>
              </a:spcAft>
              <a:buClr>
                <a:srgbClr val="1E2328"/>
              </a:buClr>
              <a:buSzPts val="2679"/>
              <a:buFont typeface="Arial"/>
              <a:buChar char="•"/>
            </a:pPr>
            <a:r>
              <a:rPr b="1" i="0" lang="en-US" sz="2679" u="none" cap="none" strike="noStrike">
                <a:solidFill>
                  <a:srgbClr val="1E2328"/>
                </a:solidFill>
                <a:latin typeface="Montserrat"/>
                <a:ea typeface="Montserrat"/>
                <a:cs typeface="Montserrat"/>
                <a:sym typeface="Montserrat"/>
              </a:rPr>
              <a:t>Marketplace Integration: Hosts third-party vendors, expanding product variety without holding full inventory.</a:t>
            </a:r>
            <a:endParaRPr/>
          </a:p>
          <a:p>
            <a:pPr indent="0" lvl="0" marL="0" marR="0" rtl="0" algn="l">
              <a:lnSpc>
                <a:spcPct val="149010"/>
              </a:lnSpc>
              <a:spcBef>
                <a:spcPts val="0"/>
              </a:spcBef>
              <a:spcAft>
                <a:spcPts val="0"/>
              </a:spcAft>
              <a:buNone/>
            </a:pPr>
            <a:r>
              <a:t/>
            </a:r>
            <a:endParaRPr b="1" i="0" sz="2679" u="none" cap="none" strike="noStrike">
              <a:solidFill>
                <a:srgbClr val="1E2328"/>
              </a:solidFill>
              <a:latin typeface="Montserrat"/>
              <a:ea typeface="Montserrat"/>
              <a:cs typeface="Montserrat"/>
              <a:sym typeface="Montserrat"/>
            </a:endParaRPr>
          </a:p>
          <a:p>
            <a:pPr indent="-289243" lvl="1" marL="578485" marR="0" rtl="0" algn="l">
              <a:lnSpc>
                <a:spcPct val="149010"/>
              </a:lnSpc>
              <a:spcBef>
                <a:spcPts val="0"/>
              </a:spcBef>
              <a:spcAft>
                <a:spcPts val="0"/>
              </a:spcAft>
              <a:buClr>
                <a:srgbClr val="1E2328"/>
              </a:buClr>
              <a:buSzPts val="2679"/>
              <a:buFont typeface="Arial"/>
              <a:buChar char="•"/>
            </a:pPr>
            <a:r>
              <a:rPr b="1" i="0" lang="en-US" sz="2679" u="none" cap="none" strike="noStrike">
                <a:solidFill>
                  <a:srgbClr val="1E2328"/>
                </a:solidFill>
                <a:latin typeface="Montserrat"/>
                <a:ea typeface="Montserrat"/>
                <a:cs typeface="Montserrat"/>
                <a:sym typeface="Montserrat"/>
              </a:rPr>
              <a:t>Exclusive Collaborations: Offers unique collections via partnerships with domestic and international brands.</a:t>
            </a:r>
            <a:endParaRPr/>
          </a:p>
          <a:p>
            <a:pPr indent="0" lvl="0" marL="0" marR="0" rtl="0" algn="l">
              <a:lnSpc>
                <a:spcPct val="149010"/>
              </a:lnSpc>
              <a:spcBef>
                <a:spcPts val="0"/>
              </a:spcBef>
              <a:spcAft>
                <a:spcPts val="0"/>
              </a:spcAft>
              <a:buNone/>
            </a:pPr>
            <a:r>
              <a:t/>
            </a:r>
            <a:endParaRPr b="1" i="0" sz="2679" u="none" cap="none" strike="noStrike">
              <a:solidFill>
                <a:srgbClr val="1E2328"/>
              </a:solidFill>
              <a:latin typeface="Montserrat"/>
              <a:ea typeface="Montserrat"/>
              <a:cs typeface="Montserrat"/>
              <a:sym typeface="Montserrat"/>
            </a:endParaRPr>
          </a:p>
          <a:p>
            <a:pPr indent="-289243" lvl="1" marL="578485" marR="0" rtl="0" algn="l">
              <a:lnSpc>
                <a:spcPct val="149010"/>
              </a:lnSpc>
              <a:spcBef>
                <a:spcPts val="0"/>
              </a:spcBef>
              <a:spcAft>
                <a:spcPts val="0"/>
              </a:spcAft>
              <a:buClr>
                <a:srgbClr val="1E2328"/>
              </a:buClr>
              <a:buSzPts val="2679"/>
              <a:buFont typeface="Arial"/>
              <a:buChar char="•"/>
            </a:pPr>
            <a:r>
              <a:rPr b="1" i="0" lang="en-US" sz="2679" u="none" cap="none" strike="noStrike">
                <a:solidFill>
                  <a:srgbClr val="1E2328"/>
                </a:solidFill>
                <a:latin typeface="Montserrat"/>
                <a:ea typeface="Montserrat"/>
                <a:cs typeface="Montserrat"/>
                <a:sym typeface="Montserrat"/>
              </a:rPr>
              <a:t>Logistics Excellence: Ensures fast, reliable deliveries through a robust supply chain.</a:t>
            </a:r>
            <a:endParaRPr/>
          </a:p>
          <a:p>
            <a:pPr indent="0" lvl="0" marL="0" marR="0" rtl="0" algn="l">
              <a:lnSpc>
                <a:spcPct val="149010"/>
              </a:lnSpc>
              <a:spcBef>
                <a:spcPts val="0"/>
              </a:spcBef>
              <a:spcAft>
                <a:spcPts val="0"/>
              </a:spcAft>
              <a:buNone/>
            </a:pPr>
            <a:r>
              <a:t/>
            </a:r>
            <a:endParaRPr b="1" i="0" sz="2679" u="none" cap="none" strike="noStrike">
              <a:solidFill>
                <a:srgbClr val="1E2328"/>
              </a:solidFill>
              <a:latin typeface="Montserrat"/>
              <a:ea typeface="Montserrat"/>
              <a:cs typeface="Montserrat"/>
              <a:sym typeface="Montserrat"/>
            </a:endParaRPr>
          </a:p>
          <a:p>
            <a:pPr indent="-289243" lvl="1" marL="578485" marR="0" rtl="0" algn="l">
              <a:lnSpc>
                <a:spcPct val="149010"/>
              </a:lnSpc>
              <a:spcBef>
                <a:spcPts val="0"/>
              </a:spcBef>
              <a:spcAft>
                <a:spcPts val="0"/>
              </a:spcAft>
              <a:buClr>
                <a:srgbClr val="1E2328"/>
              </a:buClr>
              <a:buSzPts val="2679"/>
              <a:buFont typeface="Arial"/>
              <a:buChar char="•"/>
            </a:pPr>
            <a:r>
              <a:rPr b="1" i="0" lang="en-US" sz="2679" u="none" cap="none" strike="noStrike">
                <a:solidFill>
                  <a:srgbClr val="1E2328"/>
                </a:solidFill>
                <a:latin typeface="Montserrat"/>
                <a:ea typeface="Montserrat"/>
                <a:cs typeface="Montserrat"/>
                <a:sym typeface="Montserrat"/>
              </a:rPr>
              <a:t>Tech-Driven Personalization: Leverages AI and data analytics for tailored product recommendations, enhancing customer experience.</a:t>
            </a:r>
            <a:endParaRPr/>
          </a:p>
          <a:p>
            <a:pPr indent="0" lvl="0" marL="0" marR="0" rtl="0" algn="l">
              <a:lnSpc>
                <a:spcPct val="149010"/>
              </a:lnSpc>
              <a:spcBef>
                <a:spcPts val="0"/>
              </a:spcBef>
              <a:spcAft>
                <a:spcPts val="0"/>
              </a:spcAft>
              <a:buNone/>
            </a:pPr>
            <a:r>
              <a:t/>
            </a:r>
            <a:endParaRPr b="1" i="0" sz="2679" u="none" cap="none" strike="noStrike">
              <a:solidFill>
                <a:srgbClr val="1E2328"/>
              </a:solidFill>
              <a:latin typeface="Montserrat"/>
              <a:ea typeface="Montserrat"/>
              <a:cs typeface="Montserrat"/>
              <a:sym typeface="Montserrat"/>
            </a:endParaRPr>
          </a:p>
        </p:txBody>
      </p:sp>
      <p:sp>
        <p:nvSpPr>
          <p:cNvPr id="177" name="Google Shape;177;p17"/>
          <p:cNvSpPr/>
          <p:nvPr/>
        </p:nvSpPr>
        <p:spPr>
          <a:xfrm rot="-3937467">
            <a:off x="-238189" y="8883699"/>
            <a:ext cx="1478700" cy="1478700"/>
          </a:xfrm>
          <a:custGeom>
            <a:rect b="b" l="l" r="r" t="t"/>
            <a:pathLst>
              <a:path extrusionOk="0" h="1478700" w="1478700">
                <a:moveTo>
                  <a:pt x="0" y="0"/>
                </a:moveTo>
                <a:lnTo>
                  <a:pt x="1478701" y="0"/>
                </a:lnTo>
                <a:lnTo>
                  <a:pt x="1478701" y="1478700"/>
                </a:lnTo>
                <a:lnTo>
                  <a:pt x="0" y="1478700"/>
                </a:lnTo>
                <a:lnTo>
                  <a:pt x="0" y="0"/>
                </a:lnTo>
                <a:close/>
              </a:path>
            </a:pathLst>
          </a:custGeom>
          <a:blipFill rotWithShape="1">
            <a:blip r:embed="rId4">
              <a:alphaModFix/>
            </a:blip>
            <a:stretch>
              <a:fillRect b="0" l="0" r="0" t="0"/>
            </a:stretch>
          </a:blipFill>
          <a:ln>
            <a:noFill/>
          </a:ln>
        </p:spPr>
      </p:sp>
      <p:sp>
        <p:nvSpPr>
          <p:cNvPr id="178" name="Google Shape;178;p17"/>
          <p:cNvSpPr/>
          <p:nvPr/>
        </p:nvSpPr>
        <p:spPr>
          <a:xfrm rot="-3937467">
            <a:off x="17214503" y="-388770"/>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182" name="Shape 182"/>
        <p:cNvGrpSpPr/>
        <p:nvPr/>
      </p:nvGrpSpPr>
      <p:grpSpPr>
        <a:xfrm>
          <a:off x="0" y="0"/>
          <a:ext cx="0" cy="0"/>
          <a:chOff x="0" y="0"/>
          <a:chExt cx="0" cy="0"/>
        </a:xfrm>
      </p:grpSpPr>
      <p:pic>
        <p:nvPicPr>
          <p:cNvPr id="183" name="Google Shape;183;p18"/>
          <p:cNvPicPr preferRelativeResize="0"/>
          <p:nvPr/>
        </p:nvPicPr>
        <p:blipFill rotWithShape="1">
          <a:blip r:embed="rId3">
            <a:alphaModFix/>
          </a:blip>
          <a:srcRect b="1727" l="0" r="0" t="1727"/>
          <a:stretch/>
        </p:blipFill>
        <p:spPr>
          <a:xfrm>
            <a:off x="14416571" y="1333500"/>
            <a:ext cx="3871429" cy="7611490"/>
          </a:xfrm>
          <a:prstGeom prst="rect">
            <a:avLst/>
          </a:prstGeom>
          <a:noFill/>
          <a:ln>
            <a:noFill/>
          </a:ln>
        </p:spPr>
      </p:pic>
      <p:pic>
        <p:nvPicPr>
          <p:cNvPr id="184" name="Google Shape;184;p18"/>
          <p:cNvPicPr preferRelativeResize="0"/>
          <p:nvPr/>
        </p:nvPicPr>
        <p:blipFill rotWithShape="1">
          <a:blip r:embed="rId4">
            <a:alphaModFix/>
          </a:blip>
          <a:srcRect b="21275" l="0" r="0" t="8795"/>
          <a:stretch/>
        </p:blipFill>
        <p:spPr>
          <a:xfrm>
            <a:off x="-471076" y="5740926"/>
            <a:ext cx="4550452" cy="4776083"/>
          </a:xfrm>
          <a:prstGeom prst="rect">
            <a:avLst/>
          </a:prstGeom>
          <a:noFill/>
          <a:ln>
            <a:noFill/>
          </a:ln>
        </p:spPr>
      </p:pic>
      <p:cxnSp>
        <p:nvCxnSpPr>
          <p:cNvPr id="185" name="Google Shape;185;p18"/>
          <p:cNvCxnSpPr/>
          <p:nvPr/>
        </p:nvCxnSpPr>
        <p:spPr>
          <a:xfrm>
            <a:off x="194932" y="4606524"/>
            <a:ext cx="12019152" cy="0"/>
          </a:xfrm>
          <a:prstGeom prst="straightConnector1">
            <a:avLst/>
          </a:prstGeom>
          <a:noFill/>
          <a:ln cap="flat" cmpd="sng" w="9525">
            <a:solidFill>
              <a:srgbClr val="000000"/>
            </a:solidFill>
            <a:prstDash val="solid"/>
            <a:round/>
            <a:headEnd len="sm" w="sm" type="none"/>
            <a:tailEnd len="sm" w="sm" type="none"/>
          </a:ln>
        </p:spPr>
      </p:cxnSp>
      <p:cxnSp>
        <p:nvCxnSpPr>
          <p:cNvPr id="186" name="Google Shape;186;p18"/>
          <p:cNvCxnSpPr/>
          <p:nvPr/>
        </p:nvCxnSpPr>
        <p:spPr>
          <a:xfrm rot="10800000">
            <a:off x="13630758" y="1028700"/>
            <a:ext cx="0" cy="9168744"/>
          </a:xfrm>
          <a:prstGeom prst="straightConnector1">
            <a:avLst/>
          </a:prstGeom>
          <a:noFill/>
          <a:ln cap="flat" cmpd="sng" w="9525">
            <a:solidFill>
              <a:srgbClr val="E1DED0"/>
            </a:solidFill>
            <a:prstDash val="solid"/>
            <a:round/>
            <a:headEnd len="sm" w="sm" type="none"/>
            <a:tailEnd len="sm" w="sm" type="none"/>
          </a:ln>
        </p:spPr>
      </p:cxnSp>
      <p:sp>
        <p:nvSpPr>
          <p:cNvPr id="187" name="Google Shape;187;p18"/>
          <p:cNvSpPr txBox="1"/>
          <p:nvPr/>
        </p:nvSpPr>
        <p:spPr>
          <a:xfrm>
            <a:off x="7" y="783676"/>
            <a:ext cx="11449200" cy="4746000"/>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None/>
            </a:pPr>
            <a:r>
              <a:rPr b="1" i="0" lang="en-US" sz="2267" u="none" cap="none" strike="noStrike">
                <a:solidFill>
                  <a:srgbClr val="202020"/>
                </a:solidFill>
                <a:latin typeface="Inter"/>
                <a:ea typeface="Inter"/>
                <a:cs typeface="Inter"/>
                <a:sym typeface="Inter"/>
              </a:rPr>
              <a:t>Market Position :</a:t>
            </a:r>
            <a:endParaRPr/>
          </a:p>
          <a:p>
            <a:pPr indent="-244802" lvl="1" marL="489606" marR="0" rtl="0" algn="just">
              <a:lnSpc>
                <a:spcPct val="140008"/>
              </a:lnSpc>
              <a:spcBef>
                <a:spcPts val="0"/>
              </a:spcBef>
              <a:spcAft>
                <a:spcPts val="0"/>
              </a:spcAft>
              <a:buClr>
                <a:srgbClr val="202020"/>
              </a:buClr>
              <a:buSzPts val="2267"/>
              <a:buFont typeface="Arial"/>
              <a:buChar char="•"/>
            </a:pPr>
            <a:r>
              <a:rPr b="1" i="0" lang="en-US" sz="2267" u="none" cap="none" strike="noStrike">
                <a:solidFill>
                  <a:srgbClr val="202020"/>
                </a:solidFill>
                <a:latin typeface="Inter"/>
                <a:ea typeface="Inter"/>
                <a:cs typeface="Inter"/>
                <a:sym typeface="Inter"/>
              </a:rPr>
              <a:t> Myntra is a leading player in the Indian online fashion retail industry, holding a dominant position with a strong focus on fashion and lifestyle products. It is one of the largest and most popular e-commerce platforms in India for apparel and accessories Myntra faces competition from major players like Flipkart, Amazon Fashion, Ajio, and Tata CLiQ in the online fashion space.</a:t>
            </a:r>
            <a:endParaRPr/>
          </a:p>
          <a:p>
            <a:pPr indent="-244802" lvl="1" marL="489606" marR="0" rtl="0" algn="just">
              <a:lnSpc>
                <a:spcPct val="140008"/>
              </a:lnSpc>
              <a:spcBef>
                <a:spcPts val="0"/>
              </a:spcBef>
              <a:spcAft>
                <a:spcPts val="0"/>
              </a:spcAft>
              <a:buClr>
                <a:srgbClr val="202020"/>
              </a:buClr>
              <a:buSzPts val="2267"/>
              <a:buFont typeface="Arial"/>
              <a:buChar char="•"/>
            </a:pPr>
            <a:r>
              <a:rPr b="1" i="0" lang="en-US" sz="2267" u="none" cap="none" strike="noStrike">
                <a:solidFill>
                  <a:srgbClr val="202020"/>
                </a:solidFill>
                <a:latin typeface="Inter"/>
                <a:ea typeface="Inter"/>
                <a:cs typeface="Inter"/>
                <a:sym typeface="Inter"/>
              </a:rPr>
              <a:t>While Flipkart and Amazon dominate overall e-commerce, Flipkart's fashion segment is Myntra's biggest competitor.</a:t>
            </a:r>
            <a:endParaRPr/>
          </a:p>
          <a:p>
            <a:pPr indent="0" lvl="0" marL="0" marR="0" rtl="0" algn="just">
              <a:lnSpc>
                <a:spcPct val="140008"/>
              </a:lnSpc>
              <a:spcBef>
                <a:spcPts val="0"/>
              </a:spcBef>
              <a:spcAft>
                <a:spcPts val="0"/>
              </a:spcAft>
              <a:buNone/>
            </a:pPr>
            <a:r>
              <a:t/>
            </a:r>
            <a:endParaRPr b="1" i="0" sz="2267" u="none" cap="none" strike="noStrike">
              <a:solidFill>
                <a:srgbClr val="202020"/>
              </a:solidFill>
              <a:latin typeface="Inter"/>
              <a:ea typeface="Inter"/>
              <a:cs typeface="Inter"/>
              <a:sym typeface="Inter"/>
            </a:endParaRPr>
          </a:p>
          <a:p>
            <a:pPr indent="0" lvl="0" marL="0" marR="0" rtl="0" algn="ctr">
              <a:lnSpc>
                <a:spcPct val="140008"/>
              </a:lnSpc>
              <a:spcBef>
                <a:spcPts val="0"/>
              </a:spcBef>
              <a:spcAft>
                <a:spcPts val="0"/>
              </a:spcAft>
              <a:buNone/>
            </a:pPr>
            <a:r>
              <a:t/>
            </a:r>
            <a:endParaRPr b="1" i="0" sz="2267" u="none" cap="none" strike="noStrike">
              <a:solidFill>
                <a:srgbClr val="202020"/>
              </a:solidFill>
              <a:latin typeface="Inter"/>
              <a:ea typeface="Inter"/>
              <a:cs typeface="Inter"/>
              <a:sym typeface="Inter"/>
            </a:endParaRPr>
          </a:p>
        </p:txBody>
      </p:sp>
      <p:sp>
        <p:nvSpPr>
          <p:cNvPr id="188" name="Google Shape;188;p18"/>
          <p:cNvSpPr txBox="1"/>
          <p:nvPr/>
        </p:nvSpPr>
        <p:spPr>
          <a:xfrm>
            <a:off x="4387875" y="4867300"/>
            <a:ext cx="10193100" cy="498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60" u="none" cap="none" strike="noStrike">
                <a:solidFill>
                  <a:srgbClr val="202020"/>
                </a:solidFill>
                <a:latin typeface="Montserrat"/>
                <a:ea typeface="Montserrat"/>
                <a:cs typeface="Montserrat"/>
                <a:sym typeface="Montserrat"/>
              </a:rPr>
              <a:t>Growth Trajectory:</a:t>
            </a:r>
            <a:endParaRPr sz="1300"/>
          </a:p>
          <a:p>
            <a:pPr indent="-237618" lvl="1" marL="487938" marR="0" rtl="0" algn="just">
              <a:lnSpc>
                <a:spcPct val="140000"/>
              </a:lnSpc>
              <a:spcBef>
                <a:spcPts val="0"/>
              </a:spcBef>
              <a:spcAft>
                <a:spcPts val="0"/>
              </a:spcAft>
              <a:buClr>
                <a:srgbClr val="202020"/>
              </a:buClr>
              <a:buSzPts val="2160"/>
              <a:buFont typeface="Arial"/>
              <a:buChar char="•"/>
            </a:pPr>
            <a:r>
              <a:rPr b="1" i="0" lang="en-US" sz="2160" u="none" cap="none" strike="noStrike">
                <a:solidFill>
                  <a:srgbClr val="202020"/>
                </a:solidFill>
                <a:latin typeface="Montserrat"/>
                <a:ea typeface="Montserrat"/>
                <a:cs typeface="Montserrat"/>
                <a:sym typeface="Montserrat"/>
              </a:rPr>
              <a:t>Myntra has experienced significant growth, expanding its customer base and product offerings. The platform has continuously improved its technology, logistics, and exclusive brand collaborations. Myntra’s acquisition by Flipkart helped fuel its growth, positioning it as a leader in online fashion retail in India.</a:t>
            </a:r>
            <a:endParaRPr sz="1300"/>
          </a:p>
          <a:p>
            <a:pPr indent="-237618" lvl="1" marL="487938" marR="0" rtl="0" algn="just">
              <a:lnSpc>
                <a:spcPct val="140000"/>
              </a:lnSpc>
              <a:spcBef>
                <a:spcPts val="0"/>
              </a:spcBef>
              <a:spcAft>
                <a:spcPts val="0"/>
              </a:spcAft>
              <a:buClr>
                <a:srgbClr val="202020"/>
              </a:buClr>
              <a:buSzPts val="2160"/>
              <a:buFont typeface="Arial"/>
              <a:buChar char="•"/>
            </a:pPr>
            <a:r>
              <a:rPr b="1" i="0" lang="en-US" sz="2160" u="none" cap="none" strike="noStrike">
                <a:solidFill>
                  <a:srgbClr val="202020"/>
                </a:solidFill>
                <a:latin typeface="Montserrat"/>
                <a:ea typeface="Montserrat"/>
                <a:cs typeface="Montserrat"/>
                <a:sym typeface="Montserrat"/>
              </a:rPr>
              <a:t> Myntra has seen consistent growth, expanding its product portfolio, increasing user base, and leveraging its technology-driven strategies. The platform's exclusive collaborations and increased customer loyalty programs have boosted its reach and sales.</a:t>
            </a:r>
            <a:endParaRPr sz="1300"/>
          </a:p>
        </p:txBody>
      </p:sp>
      <p:grpSp>
        <p:nvGrpSpPr>
          <p:cNvPr id="189" name="Google Shape;189;p18"/>
          <p:cNvGrpSpPr/>
          <p:nvPr/>
        </p:nvGrpSpPr>
        <p:grpSpPr>
          <a:xfrm>
            <a:off x="14416575" y="9932625"/>
            <a:ext cx="3871549" cy="847372"/>
            <a:chOff x="0" y="0"/>
            <a:chExt cx="9165599" cy="924877"/>
          </a:xfrm>
        </p:grpSpPr>
        <p:sp>
          <p:nvSpPr>
            <p:cNvPr id="190" name="Google Shape;190;p18"/>
            <p:cNvSpPr/>
            <p:nvPr/>
          </p:nvSpPr>
          <p:spPr>
            <a:xfrm>
              <a:off x="0" y="0"/>
              <a:ext cx="9165599" cy="924877"/>
            </a:xfrm>
            <a:custGeom>
              <a:rect b="b" l="l" r="r" t="t"/>
              <a:pathLst>
                <a:path extrusionOk="0" h="924877" w="9165599">
                  <a:moveTo>
                    <a:pt x="0" y="0"/>
                  </a:moveTo>
                  <a:lnTo>
                    <a:pt x="9165599" y="0"/>
                  </a:lnTo>
                  <a:lnTo>
                    <a:pt x="9165599" y="924877"/>
                  </a:lnTo>
                  <a:lnTo>
                    <a:pt x="0" y="924877"/>
                  </a:lnTo>
                  <a:close/>
                </a:path>
              </a:pathLst>
            </a:custGeom>
            <a:solidFill>
              <a:srgbClr val="E29595"/>
            </a:solidFill>
            <a:ln>
              <a:noFill/>
            </a:ln>
          </p:spPr>
        </p:sp>
        <p:sp>
          <p:nvSpPr>
            <p:cNvPr id="191" name="Google Shape;191;p18"/>
            <p:cNvSpPr txBox="1"/>
            <p:nvPr/>
          </p:nvSpPr>
          <p:spPr>
            <a:xfrm>
              <a:off x="0" y="0"/>
              <a:ext cx="9165599" cy="924877"/>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8"/>
          <p:cNvGrpSpPr/>
          <p:nvPr/>
        </p:nvGrpSpPr>
        <p:grpSpPr>
          <a:xfrm>
            <a:off x="0" y="-205185"/>
            <a:ext cx="18288000" cy="988863"/>
            <a:chOff x="0" y="-76200"/>
            <a:chExt cx="4816593" cy="260441"/>
          </a:xfrm>
        </p:grpSpPr>
        <p:sp>
          <p:nvSpPr>
            <p:cNvPr id="193" name="Google Shape;193;p18"/>
            <p:cNvSpPr/>
            <p:nvPr/>
          </p:nvSpPr>
          <p:spPr>
            <a:xfrm>
              <a:off x="0" y="0"/>
              <a:ext cx="4816592" cy="184241"/>
            </a:xfrm>
            <a:custGeom>
              <a:rect b="b" l="l" r="r" t="t"/>
              <a:pathLst>
                <a:path extrusionOk="0" h="184241" w="4816592">
                  <a:moveTo>
                    <a:pt x="0" y="0"/>
                  </a:moveTo>
                  <a:lnTo>
                    <a:pt x="4816592" y="0"/>
                  </a:lnTo>
                  <a:lnTo>
                    <a:pt x="4816592" y="184241"/>
                  </a:lnTo>
                  <a:lnTo>
                    <a:pt x="0" y="184241"/>
                  </a:lnTo>
                  <a:close/>
                </a:path>
              </a:pathLst>
            </a:custGeom>
            <a:solidFill>
              <a:srgbClr val="DC4B1D"/>
            </a:solidFill>
            <a:ln>
              <a:noFill/>
            </a:ln>
          </p:spPr>
        </p:sp>
        <p:sp>
          <p:nvSpPr>
            <p:cNvPr id="194" name="Google Shape;194;p18"/>
            <p:cNvSpPr txBox="1"/>
            <p:nvPr/>
          </p:nvSpPr>
          <p:spPr>
            <a:xfrm>
              <a:off x="0" y="-76200"/>
              <a:ext cx="4816593" cy="260441"/>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199" u="none" cap="none" strike="noStrike">
                  <a:solidFill>
                    <a:srgbClr val="061313"/>
                  </a:solidFill>
                  <a:latin typeface="Arial"/>
                  <a:ea typeface="Arial"/>
                  <a:cs typeface="Arial"/>
                  <a:sym typeface="Arial"/>
                </a:rPr>
                <a:t>MARKET POSISTION AND GROWTH</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198" name="Shape 198"/>
        <p:cNvGrpSpPr/>
        <p:nvPr/>
      </p:nvGrpSpPr>
      <p:grpSpPr>
        <a:xfrm>
          <a:off x="0" y="0"/>
          <a:ext cx="0" cy="0"/>
          <a:chOff x="0" y="0"/>
          <a:chExt cx="0" cy="0"/>
        </a:xfrm>
      </p:grpSpPr>
      <p:grpSp>
        <p:nvGrpSpPr>
          <p:cNvPr id="199" name="Google Shape;199;p19"/>
          <p:cNvGrpSpPr/>
          <p:nvPr/>
        </p:nvGrpSpPr>
        <p:grpSpPr>
          <a:xfrm>
            <a:off x="3692769" y="-205185"/>
            <a:ext cx="11625121" cy="1260237"/>
            <a:chOff x="0" y="-76200"/>
            <a:chExt cx="3061760" cy="331914"/>
          </a:xfrm>
        </p:grpSpPr>
        <p:sp>
          <p:nvSpPr>
            <p:cNvPr id="200" name="Google Shape;200;p19"/>
            <p:cNvSpPr/>
            <p:nvPr/>
          </p:nvSpPr>
          <p:spPr>
            <a:xfrm>
              <a:off x="0" y="0"/>
              <a:ext cx="3061760" cy="255714"/>
            </a:xfrm>
            <a:custGeom>
              <a:rect b="b" l="l" r="r" t="t"/>
              <a:pathLst>
                <a:path extrusionOk="0" h="255714" w="3061760">
                  <a:moveTo>
                    <a:pt x="0" y="0"/>
                  </a:moveTo>
                  <a:lnTo>
                    <a:pt x="3061760" y="0"/>
                  </a:lnTo>
                  <a:lnTo>
                    <a:pt x="3061760" y="255714"/>
                  </a:lnTo>
                  <a:lnTo>
                    <a:pt x="0" y="255714"/>
                  </a:lnTo>
                  <a:close/>
                </a:path>
              </a:pathLst>
            </a:custGeom>
            <a:solidFill>
              <a:srgbClr val="E29595"/>
            </a:solidFill>
            <a:ln>
              <a:noFill/>
            </a:ln>
          </p:spPr>
        </p:sp>
        <p:sp>
          <p:nvSpPr>
            <p:cNvPr id="201" name="Google Shape;201;p19"/>
            <p:cNvSpPr txBox="1"/>
            <p:nvPr/>
          </p:nvSpPr>
          <p:spPr>
            <a:xfrm>
              <a:off x="0" y="-76200"/>
              <a:ext cx="3061760" cy="331914"/>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0" i="0" lang="en-US" sz="3199" u="none" cap="none" strike="noStrike">
                  <a:solidFill>
                    <a:srgbClr val="061313"/>
                  </a:solidFill>
                  <a:latin typeface="Arial"/>
                  <a:ea typeface="Arial"/>
                  <a:cs typeface="Arial"/>
                  <a:sym typeface="Arial"/>
                </a:rPr>
                <a:t>REVENUE MODEL2023-2024  BREAK DOWN</a:t>
              </a:r>
              <a:endParaRPr/>
            </a:p>
          </p:txBody>
        </p:sp>
      </p:grpSp>
      <p:sp>
        <p:nvSpPr>
          <p:cNvPr id="202" name="Google Shape;202;p19"/>
          <p:cNvSpPr txBox="1"/>
          <p:nvPr/>
        </p:nvSpPr>
        <p:spPr>
          <a:xfrm>
            <a:off x="14441239" y="4173159"/>
            <a:ext cx="3846761"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3</a:t>
            </a:r>
            <a:endParaRPr/>
          </a:p>
        </p:txBody>
      </p:sp>
      <p:sp>
        <p:nvSpPr>
          <p:cNvPr id="203" name="Google Shape;203;p19"/>
          <p:cNvSpPr txBox="1"/>
          <p:nvPr/>
        </p:nvSpPr>
        <p:spPr>
          <a:xfrm>
            <a:off x="7406103" y="4931633"/>
            <a:ext cx="4198453" cy="33299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Marketplace Services:</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259079" lvl="1" marL="51816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Revenue: ₹1,774.6 crore</a:t>
            </a:r>
            <a:endParaRPr/>
          </a:p>
          <a:p>
            <a:pPr indent="-259079" lvl="1" marL="51816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Contribution: 34.6% of operating revenue</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p:txBody>
      </p:sp>
      <p:sp>
        <p:nvSpPr>
          <p:cNvPr id="204" name="Google Shape;204;p19"/>
          <p:cNvSpPr txBox="1"/>
          <p:nvPr/>
        </p:nvSpPr>
        <p:spPr>
          <a:xfrm>
            <a:off x="8626509" y="4240658"/>
            <a:ext cx="3846761"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2</a:t>
            </a:r>
            <a:endParaRPr/>
          </a:p>
        </p:txBody>
      </p:sp>
      <p:sp>
        <p:nvSpPr>
          <p:cNvPr id="205" name="Google Shape;205;p19"/>
          <p:cNvSpPr txBox="1"/>
          <p:nvPr/>
        </p:nvSpPr>
        <p:spPr>
          <a:xfrm>
            <a:off x="699834" y="1959549"/>
            <a:ext cx="11773437" cy="2147126"/>
          </a:xfrm>
          <a:prstGeom prst="rect">
            <a:avLst/>
          </a:prstGeom>
          <a:noFill/>
          <a:ln>
            <a:noFill/>
          </a:ln>
        </p:spPr>
        <p:txBody>
          <a:bodyPr anchorCtr="0" anchor="t" bIns="0" lIns="0" spcFirstLastPara="1" rIns="0" wrap="square" tIns="0">
            <a:spAutoFit/>
          </a:bodyPr>
          <a:lstStyle/>
          <a:p>
            <a:pPr indent="0" lvl="1" marL="25908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Key Financial Highlights :</a:t>
            </a:r>
            <a:endParaRPr/>
          </a:p>
          <a:p>
            <a:pPr indent="0" lvl="1" marL="25908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259079" lvl="1" marL="51816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Total Operating Revenue: ₹5,121.8 crore</a:t>
            </a:r>
            <a:endParaRPr/>
          </a:p>
          <a:p>
            <a:pPr indent="-259079" lvl="1" marL="51816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Growth: 14.71% increase from ₹4,465 crore in FY 2022-23</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p:txBody>
      </p:sp>
      <p:sp>
        <p:nvSpPr>
          <p:cNvPr id="206" name="Google Shape;206;p19"/>
          <p:cNvSpPr txBox="1"/>
          <p:nvPr/>
        </p:nvSpPr>
        <p:spPr>
          <a:xfrm>
            <a:off x="1028700" y="4845367"/>
            <a:ext cx="4870006" cy="2910840"/>
          </a:xfrm>
          <a:prstGeom prst="rect">
            <a:avLst/>
          </a:prstGeom>
          <a:noFill/>
          <a:ln>
            <a:noFill/>
          </a:ln>
        </p:spPr>
        <p:txBody>
          <a:bodyPr anchorCtr="0" anchor="t" bIns="0" lIns="0" spcFirstLastPara="1" rIns="0" wrap="square" tIns="0">
            <a:sp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    Logistics Services:</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345439" lvl="2" marL="103632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Revenue: ₹2,439 crore</a:t>
            </a:r>
            <a:endParaRPr/>
          </a:p>
          <a:p>
            <a:pPr indent="-345439" lvl="2" marL="103632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Contribution: 47.6% of operating revenue</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p:txBody>
      </p:sp>
      <p:sp>
        <p:nvSpPr>
          <p:cNvPr id="207" name="Google Shape;207;p19"/>
          <p:cNvSpPr txBox="1"/>
          <p:nvPr/>
        </p:nvSpPr>
        <p:spPr>
          <a:xfrm>
            <a:off x="12707716" y="4531299"/>
            <a:ext cx="4870006" cy="3329940"/>
          </a:xfrm>
          <a:prstGeom prst="rect">
            <a:avLst/>
          </a:prstGeom>
          <a:noFill/>
          <a:ln>
            <a:noFill/>
          </a:ln>
        </p:spPr>
        <p:txBody>
          <a:bodyPr anchorCtr="0" anchor="t" bIns="0" lIns="0" spcFirstLastPara="1" rIns="0" wrap="square" tIns="0">
            <a:sp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       Advertising Services:</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345439" lvl="2" marL="103632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Revenue: ₹712.3 crore</a:t>
            </a:r>
            <a:endParaRPr/>
          </a:p>
          <a:p>
            <a:pPr indent="-345439" lvl="2" marL="1036320" marR="0" rtl="0" algn="l">
              <a:lnSpc>
                <a:spcPct val="139958"/>
              </a:lnSpc>
              <a:spcBef>
                <a:spcPts val="0"/>
              </a:spcBef>
              <a:spcAft>
                <a:spcPts val="0"/>
              </a:spcAft>
              <a:buClr>
                <a:srgbClr val="061313"/>
              </a:buClr>
              <a:buSzPts val="2400"/>
              <a:buFont typeface="Arial"/>
              <a:buChar char="⚬"/>
            </a:pPr>
            <a:r>
              <a:rPr b="1" i="0" lang="en-US" sz="2400" u="none" cap="none" strike="noStrike">
                <a:solidFill>
                  <a:srgbClr val="061313"/>
                </a:solidFill>
                <a:latin typeface="Montserrat"/>
                <a:ea typeface="Montserrat"/>
                <a:cs typeface="Montserrat"/>
                <a:sym typeface="Montserrat"/>
              </a:rPr>
              <a:t>Contribution: 13.9% of operating revenue</a:t>
            </a:r>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a:p>
            <a:pPr indent="0" lvl="0" marL="0" marR="0" rtl="0" algn="l">
              <a:lnSpc>
                <a:spcPct val="139958"/>
              </a:lnSpc>
              <a:spcBef>
                <a:spcPts val="0"/>
              </a:spcBef>
              <a:spcAft>
                <a:spcPts val="0"/>
              </a:spcAft>
              <a:buNone/>
            </a:pPr>
            <a:r>
              <a:t/>
            </a:r>
            <a:endParaRPr b="1" i="0" sz="2400" u="none" cap="none" strike="noStrike">
              <a:solidFill>
                <a:srgbClr val="061313"/>
              </a:solidFill>
              <a:latin typeface="Montserrat"/>
              <a:ea typeface="Montserrat"/>
              <a:cs typeface="Montserrat"/>
              <a:sym typeface="Montserrat"/>
            </a:endParaRPr>
          </a:p>
        </p:txBody>
      </p:sp>
      <p:sp>
        <p:nvSpPr>
          <p:cNvPr id="208" name="Google Shape;208;p19"/>
          <p:cNvSpPr txBox="1"/>
          <p:nvPr/>
        </p:nvSpPr>
        <p:spPr>
          <a:xfrm>
            <a:off x="2051945" y="4419728"/>
            <a:ext cx="3846761"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61313"/>
                </a:solidFill>
                <a:latin typeface="Montserrat"/>
                <a:ea typeface="Montserrat"/>
                <a:cs typeface="Montserrat"/>
                <a:sym typeface="Montserrat"/>
              </a:rPr>
              <a:t>1</a:t>
            </a:r>
            <a:endParaRPr/>
          </a:p>
        </p:txBody>
      </p:sp>
      <p:grpSp>
        <p:nvGrpSpPr>
          <p:cNvPr id="209" name="Google Shape;209;p19"/>
          <p:cNvGrpSpPr/>
          <p:nvPr/>
        </p:nvGrpSpPr>
        <p:grpSpPr>
          <a:xfrm>
            <a:off x="1917751" y="7861252"/>
            <a:ext cx="15076630" cy="2690913"/>
            <a:chOff x="-35343" y="-89053"/>
            <a:chExt cx="3970800" cy="708718"/>
          </a:xfrm>
        </p:grpSpPr>
        <p:sp>
          <p:nvSpPr>
            <p:cNvPr id="210" name="Google Shape;210;p19"/>
            <p:cNvSpPr/>
            <p:nvPr/>
          </p:nvSpPr>
          <p:spPr>
            <a:xfrm>
              <a:off x="0" y="0"/>
              <a:ext cx="3935310" cy="619665"/>
            </a:xfrm>
            <a:custGeom>
              <a:rect b="b" l="l" r="r" t="t"/>
              <a:pathLst>
                <a:path extrusionOk="0" h="619665" w="3935310">
                  <a:moveTo>
                    <a:pt x="0" y="0"/>
                  </a:moveTo>
                  <a:lnTo>
                    <a:pt x="3935310" y="0"/>
                  </a:lnTo>
                  <a:lnTo>
                    <a:pt x="3935310" y="619665"/>
                  </a:lnTo>
                  <a:lnTo>
                    <a:pt x="0" y="619665"/>
                  </a:lnTo>
                  <a:close/>
                </a:path>
              </a:pathLst>
            </a:custGeom>
            <a:solidFill>
              <a:srgbClr val="FC6736"/>
            </a:solidFill>
            <a:ln>
              <a:noFill/>
            </a:ln>
          </p:spPr>
        </p:sp>
        <p:sp>
          <p:nvSpPr>
            <p:cNvPr id="211" name="Google Shape;211;p19"/>
            <p:cNvSpPr txBox="1"/>
            <p:nvPr/>
          </p:nvSpPr>
          <p:spPr>
            <a:xfrm>
              <a:off x="-35343" y="-89053"/>
              <a:ext cx="3970800" cy="708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1" sz="2100">
                <a:solidFill>
                  <a:srgbClr val="061313"/>
                </a:solidFill>
                <a:latin typeface="Montserrat"/>
                <a:ea typeface="Montserrat"/>
                <a:cs typeface="Montserrat"/>
                <a:sym typeface="Montserrat"/>
              </a:endParaRPr>
            </a:p>
            <a:p>
              <a:pPr indent="0" lvl="0" marL="0" marR="0" rtl="0" algn="ctr">
                <a:lnSpc>
                  <a:spcPct val="140000"/>
                </a:lnSpc>
                <a:spcBef>
                  <a:spcPts val="0"/>
                </a:spcBef>
                <a:spcAft>
                  <a:spcPts val="0"/>
                </a:spcAft>
                <a:buNone/>
              </a:pPr>
              <a:r>
                <a:t/>
              </a:r>
              <a:endParaRPr b="1" sz="2000">
                <a:solidFill>
                  <a:srgbClr val="061313"/>
                </a:solidFill>
                <a:latin typeface="Montserrat"/>
                <a:ea typeface="Montserrat"/>
                <a:cs typeface="Montserrat"/>
                <a:sym typeface="Montserrat"/>
              </a:endParaRPr>
            </a:p>
            <a:p>
              <a:pPr indent="0" lvl="0" marL="0" marR="0" rtl="0" algn="ctr">
                <a:lnSpc>
                  <a:spcPct val="140000"/>
                </a:lnSpc>
                <a:spcBef>
                  <a:spcPts val="0"/>
                </a:spcBef>
                <a:spcAft>
                  <a:spcPts val="0"/>
                </a:spcAft>
                <a:buNone/>
              </a:pPr>
              <a:r>
                <a:rPr b="1" i="0" lang="en-US" sz="2000" u="none" cap="none" strike="noStrike">
                  <a:solidFill>
                    <a:srgbClr val="061313"/>
                  </a:solidFill>
                  <a:latin typeface="Montserrat"/>
                  <a:ea typeface="Montserrat"/>
                  <a:cs typeface="Montserrat"/>
                  <a:sym typeface="Montserrat"/>
                </a:rPr>
                <a:t>PRODUCT SALES REVENUE:</a:t>
              </a:r>
              <a:endParaRPr sz="1300"/>
            </a:p>
            <a:p>
              <a:pPr indent="0" lvl="0" marL="0" marR="0" rtl="0" algn="ctr">
                <a:lnSpc>
                  <a:spcPct val="140000"/>
                </a:lnSpc>
                <a:spcBef>
                  <a:spcPts val="0"/>
                </a:spcBef>
                <a:spcAft>
                  <a:spcPts val="0"/>
                </a:spcAft>
                <a:buNone/>
              </a:pPr>
              <a:r>
                <a:rPr b="1" i="0" lang="en-US" sz="2000" u="none" cap="none" strike="noStrike">
                  <a:solidFill>
                    <a:srgbClr val="061313"/>
                  </a:solidFill>
                  <a:latin typeface="Montserrat"/>
                  <a:ea typeface="Montserrat"/>
                  <a:cs typeface="Montserrat"/>
                  <a:sym typeface="Montserrat"/>
                </a:rPr>
                <a:t>Revenue from Logistics + Marketplace: ₹4,213.6 crore</a:t>
              </a:r>
              <a:endParaRPr sz="1300"/>
            </a:p>
            <a:p>
              <a:pPr indent="0" lvl="0" marL="0" marR="0" rtl="0" algn="ctr">
                <a:lnSpc>
                  <a:spcPct val="140000"/>
                </a:lnSpc>
                <a:spcBef>
                  <a:spcPts val="0"/>
                </a:spcBef>
                <a:spcAft>
                  <a:spcPts val="0"/>
                </a:spcAft>
                <a:buNone/>
              </a:pPr>
              <a:r>
                <a:rPr b="1" i="0" lang="en-US" sz="2000" u="none" cap="none" strike="noStrike">
                  <a:solidFill>
                    <a:srgbClr val="061313"/>
                  </a:solidFill>
                  <a:latin typeface="Montserrat"/>
                  <a:ea typeface="Montserrat"/>
                  <a:cs typeface="Montserrat"/>
                  <a:sym typeface="Montserrat"/>
                </a:rPr>
                <a:t>Contribution to Total Revenue: 82.2%</a:t>
              </a:r>
              <a:endParaRPr sz="1300"/>
            </a:p>
            <a:p>
              <a:pPr indent="0" lvl="0" marL="0" marR="0" rtl="0" algn="ctr">
                <a:lnSpc>
                  <a:spcPct val="140000"/>
                </a:lnSpc>
                <a:spcBef>
                  <a:spcPts val="0"/>
                </a:spcBef>
                <a:spcAft>
                  <a:spcPts val="0"/>
                </a:spcAft>
                <a:buNone/>
              </a:pPr>
              <a:r>
                <a:rPr b="1" i="0" lang="en-US" sz="2000" u="none" cap="none" strike="noStrike">
                  <a:solidFill>
                    <a:srgbClr val="061313"/>
                  </a:solidFill>
                  <a:latin typeface="Montserrat"/>
                  <a:ea typeface="Montserrat"/>
                  <a:cs typeface="Montserrat"/>
                  <a:sym typeface="Montserrat"/>
                </a:rPr>
                <a:t>PROFITABILITY: MYNTRA ACHIEVED A NET PROFIT OF ₹31 CRORE IN FY24, A TURNAROUND FROM A LOSS OF ₹782 CRORE IN FY23</a:t>
              </a:r>
              <a:endParaRPr sz="1300"/>
            </a:p>
            <a:p>
              <a:pPr indent="0" lvl="0" marL="0" marR="0" rtl="0" algn="ctr">
                <a:lnSpc>
                  <a:spcPct val="140000"/>
                </a:lnSpc>
                <a:spcBef>
                  <a:spcPts val="0"/>
                </a:spcBef>
                <a:spcAft>
                  <a:spcPts val="0"/>
                </a:spcAft>
                <a:buNone/>
              </a:pPr>
              <a:r>
                <a:t/>
              </a:r>
              <a:endParaRPr b="1" i="0" sz="2100" u="none" cap="none" strike="noStrike">
                <a:solidFill>
                  <a:srgbClr val="061313"/>
                </a:solidFill>
                <a:latin typeface="Montserrat"/>
                <a:ea typeface="Montserrat"/>
                <a:cs typeface="Montserrat"/>
                <a:sym typeface="Montserrat"/>
              </a:endParaRPr>
            </a:p>
          </p:txBody>
        </p:sp>
      </p:grpSp>
      <p:sp>
        <p:nvSpPr>
          <p:cNvPr id="212" name="Google Shape;212;p19"/>
          <p:cNvSpPr/>
          <p:nvPr/>
        </p:nvSpPr>
        <p:spPr>
          <a:xfrm rot="-3033755">
            <a:off x="16838372" y="8650832"/>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sp>
        <p:nvSpPr>
          <p:cNvPr id="213" name="Google Shape;213;p19"/>
          <p:cNvSpPr/>
          <p:nvPr/>
        </p:nvSpPr>
        <p:spPr>
          <a:xfrm rot="-3937467">
            <a:off x="-208881" y="-419361"/>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3">
              <a:alphaModFix/>
            </a:blip>
            <a:stretch>
              <a:fillRect b="0" l="0" r="0" t="0"/>
            </a:stretch>
          </a:blipFill>
          <a:ln>
            <a:noFill/>
          </a:ln>
        </p:spPr>
      </p:sp>
      <p:cxnSp>
        <p:nvCxnSpPr>
          <p:cNvPr id="214" name="Google Shape;214;p19"/>
          <p:cNvCxnSpPr/>
          <p:nvPr/>
        </p:nvCxnSpPr>
        <p:spPr>
          <a:xfrm rot="10800000">
            <a:off x="0" y="1329165"/>
            <a:ext cx="18288000" cy="0"/>
          </a:xfrm>
          <a:prstGeom prst="straightConnector1">
            <a:avLst/>
          </a:prstGeom>
          <a:noFill/>
          <a:ln cap="flat" cmpd="sng" w="9525">
            <a:solidFill>
              <a:srgbClr val="1E2328"/>
            </a:solidFill>
            <a:prstDash val="solid"/>
            <a:round/>
            <a:headEnd len="sm" w="sm" type="none"/>
            <a:tailEnd len="sm" w="sm" type="none"/>
          </a:ln>
        </p:spPr>
      </p:cxnSp>
      <p:cxnSp>
        <p:nvCxnSpPr>
          <p:cNvPr id="215" name="Google Shape;215;p19"/>
          <p:cNvCxnSpPr/>
          <p:nvPr/>
        </p:nvCxnSpPr>
        <p:spPr>
          <a:xfrm rot="10800000">
            <a:off x="0" y="4027426"/>
            <a:ext cx="18288000" cy="0"/>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19" name="Shape 219"/>
        <p:cNvGrpSpPr/>
        <p:nvPr/>
      </p:nvGrpSpPr>
      <p:grpSpPr>
        <a:xfrm>
          <a:off x="0" y="0"/>
          <a:ext cx="0" cy="0"/>
          <a:chOff x="0" y="0"/>
          <a:chExt cx="0" cy="0"/>
        </a:xfrm>
      </p:grpSpPr>
      <p:sp>
        <p:nvSpPr>
          <p:cNvPr id="220" name="Google Shape;220;p20"/>
          <p:cNvSpPr/>
          <p:nvPr/>
        </p:nvSpPr>
        <p:spPr>
          <a:xfrm>
            <a:off x="-2958511" y="2338919"/>
            <a:ext cx="9290469" cy="9121551"/>
          </a:xfrm>
          <a:custGeom>
            <a:rect b="b" l="l" r="r" t="t"/>
            <a:pathLst>
              <a:path extrusionOk="0" h="9121551" w="9290469">
                <a:moveTo>
                  <a:pt x="0" y="0"/>
                </a:moveTo>
                <a:lnTo>
                  <a:pt x="9290469" y="0"/>
                </a:lnTo>
                <a:lnTo>
                  <a:pt x="9290469" y="9121551"/>
                </a:lnTo>
                <a:lnTo>
                  <a:pt x="0" y="9121551"/>
                </a:lnTo>
                <a:lnTo>
                  <a:pt x="0" y="0"/>
                </a:lnTo>
                <a:close/>
              </a:path>
            </a:pathLst>
          </a:custGeom>
          <a:blipFill rotWithShape="1">
            <a:blip r:embed="rId3">
              <a:alphaModFix/>
            </a:blip>
            <a:stretch>
              <a:fillRect b="0" l="0" r="0" t="0"/>
            </a:stretch>
          </a:blipFill>
          <a:ln>
            <a:noFill/>
          </a:ln>
        </p:spPr>
      </p:sp>
      <p:sp>
        <p:nvSpPr>
          <p:cNvPr id="221" name="Google Shape;221;p20"/>
          <p:cNvSpPr/>
          <p:nvPr/>
        </p:nvSpPr>
        <p:spPr>
          <a:xfrm>
            <a:off x="-1066800" y="3622360"/>
            <a:ext cx="6664640" cy="666464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nvSpPr>
        <p:spPr>
          <a:xfrm>
            <a:off x="3728000" y="452969"/>
            <a:ext cx="13736454" cy="17716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64" u="none" cap="none" strike="noStrike">
                <a:solidFill>
                  <a:srgbClr val="000000"/>
                </a:solidFill>
                <a:latin typeface="Arial"/>
                <a:ea typeface="Arial"/>
                <a:cs typeface="Arial"/>
                <a:sym typeface="Arial"/>
              </a:rPr>
              <a:t>TECHNOLOGY UTILIZATION OF MYNTRA</a:t>
            </a:r>
            <a:endParaRPr/>
          </a:p>
          <a:p>
            <a:pPr indent="0" lvl="0" marL="0" marR="0" rtl="0" algn="l">
              <a:lnSpc>
                <a:spcPct val="239389"/>
              </a:lnSpc>
              <a:spcBef>
                <a:spcPts val="0"/>
              </a:spcBef>
              <a:spcAft>
                <a:spcPts val="0"/>
              </a:spcAft>
              <a:buNone/>
            </a:pPr>
            <a:r>
              <a:t/>
            </a:r>
            <a:endParaRPr b="0" i="0" sz="3864" u="none" cap="none" strike="noStrike">
              <a:solidFill>
                <a:srgbClr val="000000"/>
              </a:solidFill>
              <a:latin typeface="Arial"/>
              <a:ea typeface="Arial"/>
              <a:cs typeface="Arial"/>
              <a:sym typeface="Arial"/>
            </a:endParaRPr>
          </a:p>
        </p:txBody>
      </p:sp>
      <p:sp>
        <p:nvSpPr>
          <p:cNvPr id="223" name="Google Shape;223;p20"/>
          <p:cNvSpPr txBox="1"/>
          <p:nvPr/>
        </p:nvSpPr>
        <p:spPr>
          <a:xfrm>
            <a:off x="5918719" y="2281769"/>
            <a:ext cx="11545735" cy="6302036"/>
          </a:xfrm>
          <a:prstGeom prst="rect">
            <a:avLst/>
          </a:prstGeom>
          <a:noFill/>
          <a:ln>
            <a:noFill/>
          </a:ln>
        </p:spPr>
        <p:txBody>
          <a:bodyPr anchorCtr="0" anchor="t" bIns="0" lIns="0" spcFirstLastPara="1" rIns="0" wrap="square" tIns="0">
            <a:spAutoFit/>
          </a:bodyPr>
          <a:lstStyle/>
          <a:p>
            <a:pPr indent="0" lvl="0" marL="0" marR="0" rtl="0" algn="just">
              <a:lnSpc>
                <a:spcPct val="214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39992"/>
              </a:lnSpc>
              <a:spcBef>
                <a:spcPts val="0"/>
              </a:spcBef>
              <a:spcAft>
                <a:spcPts val="0"/>
              </a:spcAft>
              <a:buNone/>
            </a:pPr>
            <a:r>
              <a:rPr b="1" i="0" lang="en-US" sz="2763" u="none" cap="none" strike="noStrike">
                <a:solidFill>
                  <a:srgbClr val="000000"/>
                </a:solidFill>
                <a:latin typeface="Montserrat"/>
                <a:ea typeface="Montserrat"/>
                <a:cs typeface="Montserrat"/>
                <a:sym typeface="Montserrat"/>
              </a:rPr>
              <a:t>Cloud Service Provider: Myntra has migrated its entire tech portfolio to Microsoft Azure to enhance scalability and operational efficiency.</a:t>
            </a:r>
            <a:endParaRPr/>
          </a:p>
          <a:p>
            <a:pPr indent="0" lvl="0" marL="0" marR="0" rtl="0" algn="just">
              <a:lnSpc>
                <a:spcPct val="139992"/>
              </a:lnSpc>
              <a:spcBef>
                <a:spcPts val="0"/>
              </a:spcBef>
              <a:spcAft>
                <a:spcPts val="0"/>
              </a:spcAft>
              <a:buNone/>
            </a:pPr>
            <a:r>
              <a:t/>
            </a:r>
            <a:endParaRPr b="1" i="0" sz="2763" u="none" cap="none" strike="noStrike">
              <a:solidFill>
                <a:srgbClr val="000000"/>
              </a:solidFill>
              <a:latin typeface="Montserrat"/>
              <a:ea typeface="Montserrat"/>
              <a:cs typeface="Montserrat"/>
              <a:sym typeface="Montserrat"/>
            </a:endParaRPr>
          </a:p>
          <a:p>
            <a:pPr indent="-397736" lvl="2" marL="1193212" marR="0" rtl="0" algn="just">
              <a:lnSpc>
                <a:spcPct val="139992"/>
              </a:lnSpc>
              <a:spcBef>
                <a:spcPts val="0"/>
              </a:spcBef>
              <a:spcAft>
                <a:spcPts val="0"/>
              </a:spcAft>
              <a:buClr>
                <a:srgbClr val="000000"/>
              </a:buClr>
              <a:buSzPts val="2763"/>
              <a:buFont typeface="Arial"/>
              <a:buChar char="⚬"/>
            </a:pPr>
            <a:r>
              <a:rPr b="1" i="0" lang="en-US" sz="2763" u="none" cap="none" strike="noStrike">
                <a:solidFill>
                  <a:srgbClr val="000000"/>
                </a:solidFill>
                <a:latin typeface="Montserrat"/>
                <a:ea typeface="Montserrat"/>
                <a:cs typeface="Montserrat"/>
                <a:sym typeface="Montserrat"/>
              </a:rPr>
              <a:t>Key Azure Services:Azure Synapse Analytics: Used for big data analytics and integrating data from various sources</a:t>
            </a:r>
            <a:endParaRPr/>
          </a:p>
          <a:p>
            <a:pPr indent="0" lvl="0" marL="0" marR="0" rtl="0" algn="just">
              <a:lnSpc>
                <a:spcPct val="139992"/>
              </a:lnSpc>
              <a:spcBef>
                <a:spcPts val="0"/>
              </a:spcBef>
              <a:spcAft>
                <a:spcPts val="0"/>
              </a:spcAft>
              <a:buNone/>
            </a:pPr>
            <a:r>
              <a:t/>
            </a:r>
            <a:endParaRPr b="1" i="0" sz="2763" u="none" cap="none" strike="noStrike">
              <a:solidFill>
                <a:srgbClr val="000000"/>
              </a:solidFill>
              <a:latin typeface="Montserrat"/>
              <a:ea typeface="Montserrat"/>
              <a:cs typeface="Montserrat"/>
              <a:sym typeface="Montserrat"/>
            </a:endParaRPr>
          </a:p>
          <a:p>
            <a:pPr indent="-397736" lvl="2" marL="1193212" marR="0" rtl="0" algn="just">
              <a:lnSpc>
                <a:spcPct val="139992"/>
              </a:lnSpc>
              <a:spcBef>
                <a:spcPts val="0"/>
              </a:spcBef>
              <a:spcAft>
                <a:spcPts val="0"/>
              </a:spcAft>
              <a:buClr>
                <a:srgbClr val="000000"/>
              </a:buClr>
              <a:buSzPts val="2763"/>
              <a:buFont typeface="Arial"/>
              <a:buChar char="⚬"/>
            </a:pPr>
            <a:r>
              <a:rPr b="1" i="0" lang="en-US" sz="2763" u="none" cap="none" strike="noStrike">
                <a:solidFill>
                  <a:srgbClr val="000000"/>
                </a:solidFill>
                <a:latin typeface="Montserrat"/>
                <a:ea typeface="Montserrat"/>
                <a:cs typeface="Montserrat"/>
                <a:sym typeface="Montserrat"/>
              </a:rPr>
              <a:t>Azure HDInsight: Facilitates processing large amounts of data using open-source frameworks like Hadoop and Spark.</a:t>
            </a:r>
            <a:endParaRPr/>
          </a:p>
          <a:p>
            <a:pPr indent="0" lvl="0" marL="0" marR="0" rtl="0" algn="just">
              <a:lnSpc>
                <a:spcPct val="139992"/>
              </a:lnSpc>
              <a:spcBef>
                <a:spcPts val="0"/>
              </a:spcBef>
              <a:spcAft>
                <a:spcPts val="0"/>
              </a:spcAft>
              <a:buNone/>
            </a:pPr>
            <a:r>
              <a:t/>
            </a:r>
            <a:endParaRPr b="1" i="0" sz="2763" u="none" cap="none" strike="noStrike">
              <a:solidFill>
                <a:srgbClr val="000000"/>
              </a:solidFill>
              <a:latin typeface="Montserrat"/>
              <a:ea typeface="Montserrat"/>
              <a:cs typeface="Montserrat"/>
              <a:sym typeface="Montserrat"/>
            </a:endParaRPr>
          </a:p>
        </p:txBody>
      </p:sp>
      <p:sp>
        <p:nvSpPr>
          <p:cNvPr id="224" name="Google Shape;224;p20"/>
          <p:cNvSpPr/>
          <p:nvPr/>
        </p:nvSpPr>
        <p:spPr>
          <a:xfrm rot="-3937467">
            <a:off x="-337543" y="-152558"/>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
        <p:nvSpPr>
          <p:cNvPr id="225" name="Google Shape;225;p20"/>
          <p:cNvSpPr/>
          <p:nvPr/>
        </p:nvSpPr>
        <p:spPr>
          <a:xfrm rot="-3937467">
            <a:off x="16725104" y="-13946"/>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sp>
        <p:nvSpPr>
          <p:cNvPr id="226" name="Google Shape;226;p20"/>
          <p:cNvSpPr/>
          <p:nvPr/>
        </p:nvSpPr>
        <p:spPr>
          <a:xfrm rot="-3937467">
            <a:off x="16519950" y="8569064"/>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5">
              <a:alphaModFix/>
            </a:blip>
            <a:stretch>
              <a:fillRect b="0" l="0" r="0" t="0"/>
            </a:stretch>
          </a:blipFill>
          <a:ln>
            <a:noFill/>
          </a:ln>
        </p:spPr>
      </p:sp>
      <p:grpSp>
        <p:nvGrpSpPr>
          <p:cNvPr id="227" name="Google Shape;227;p20"/>
          <p:cNvGrpSpPr/>
          <p:nvPr/>
        </p:nvGrpSpPr>
        <p:grpSpPr>
          <a:xfrm>
            <a:off x="0" y="9996636"/>
            <a:ext cx="16782521" cy="290364"/>
            <a:chOff x="0" y="0"/>
            <a:chExt cx="13321939" cy="230490"/>
          </a:xfrm>
        </p:grpSpPr>
        <p:sp>
          <p:nvSpPr>
            <p:cNvPr id="228" name="Google Shape;228;p20"/>
            <p:cNvSpPr/>
            <p:nvPr/>
          </p:nvSpPr>
          <p:spPr>
            <a:xfrm>
              <a:off x="0" y="0"/>
              <a:ext cx="13321939" cy="230490"/>
            </a:xfrm>
            <a:custGeom>
              <a:rect b="b" l="l" r="r" t="t"/>
              <a:pathLst>
                <a:path extrusionOk="0" h="230490" w="13321939">
                  <a:moveTo>
                    <a:pt x="0" y="0"/>
                  </a:moveTo>
                  <a:lnTo>
                    <a:pt x="13321939" y="0"/>
                  </a:lnTo>
                  <a:lnTo>
                    <a:pt x="13321939" y="230490"/>
                  </a:lnTo>
                  <a:lnTo>
                    <a:pt x="0" y="230490"/>
                  </a:lnTo>
                  <a:close/>
                </a:path>
              </a:pathLst>
            </a:custGeom>
            <a:solidFill>
              <a:srgbClr val="E29595"/>
            </a:solidFill>
            <a:ln>
              <a:noFill/>
            </a:ln>
          </p:spPr>
        </p:sp>
        <p:sp>
          <p:nvSpPr>
            <p:cNvPr id="229" name="Google Shape;229;p20"/>
            <p:cNvSpPr txBox="1"/>
            <p:nvPr/>
          </p:nvSpPr>
          <p:spPr>
            <a:xfrm>
              <a:off x="0" y="0"/>
              <a:ext cx="13321939" cy="230490"/>
            </a:xfrm>
            <a:prstGeom prst="rect">
              <a:avLst/>
            </a:prstGeom>
            <a:noFill/>
            <a:ln>
              <a:noFill/>
            </a:ln>
          </p:spPr>
          <p:txBody>
            <a:bodyPr anchorCtr="0" anchor="ctr" bIns="50800" lIns="50800" spcFirstLastPara="1" rIns="50800" wrap="square" tIns="50800">
              <a:noAutofit/>
            </a:bodyPr>
            <a:lstStyle/>
            <a:p>
              <a:pPr indent="0" lvl="0" marL="0" marR="0" rtl="0" algn="ctr">
                <a:lnSpc>
                  <a:spcPct val="137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0" name="Google Shape;230;p20"/>
          <p:cNvCxnSpPr/>
          <p:nvPr/>
        </p:nvCxnSpPr>
        <p:spPr>
          <a:xfrm rot="10800000">
            <a:off x="0" y="1329165"/>
            <a:ext cx="18288000" cy="0"/>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DED0"/>
        </a:solidFill>
      </p:bgPr>
    </p:bg>
    <p:spTree>
      <p:nvGrpSpPr>
        <p:cNvPr id="234" name="Shape 234"/>
        <p:cNvGrpSpPr/>
        <p:nvPr/>
      </p:nvGrpSpPr>
      <p:grpSpPr>
        <a:xfrm>
          <a:off x="0" y="0"/>
          <a:ext cx="0" cy="0"/>
          <a:chOff x="0" y="0"/>
          <a:chExt cx="0" cy="0"/>
        </a:xfrm>
      </p:grpSpPr>
      <p:sp>
        <p:nvSpPr>
          <p:cNvPr id="235" name="Google Shape;235;p21"/>
          <p:cNvSpPr txBox="1"/>
          <p:nvPr/>
        </p:nvSpPr>
        <p:spPr>
          <a:xfrm>
            <a:off x="2854904" y="593828"/>
            <a:ext cx="12578191" cy="9715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325" u="none" cap="none" strike="noStrike">
                <a:solidFill>
                  <a:srgbClr val="000000"/>
                </a:solidFill>
                <a:latin typeface="Arial"/>
                <a:ea typeface="Arial"/>
                <a:cs typeface="Arial"/>
                <a:sym typeface="Arial"/>
              </a:rPr>
              <a:t>DATA STORAGE SOLUTIONS</a:t>
            </a:r>
            <a:endParaRPr/>
          </a:p>
        </p:txBody>
      </p:sp>
      <p:sp>
        <p:nvSpPr>
          <p:cNvPr id="236" name="Google Shape;236;p21"/>
          <p:cNvSpPr txBox="1"/>
          <p:nvPr/>
        </p:nvSpPr>
        <p:spPr>
          <a:xfrm>
            <a:off x="8271711" y="5795006"/>
            <a:ext cx="3103588" cy="4262832"/>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1" i="0" lang="en-US" sz="2421" u="none" cap="none" strike="noStrike">
                <a:solidFill>
                  <a:srgbClr val="000000"/>
                </a:solidFill>
                <a:latin typeface="Montserrat"/>
                <a:ea typeface="Montserrat"/>
                <a:cs typeface="Montserrat"/>
                <a:sym typeface="Montserrat"/>
              </a:rPr>
              <a:t>Myntra utilizes Azure's cloud storage capabilities to centralize its data platform, enabling advanced analytics and machine learning applications.</a:t>
            </a:r>
            <a:endParaRPr/>
          </a:p>
        </p:txBody>
      </p:sp>
      <p:sp>
        <p:nvSpPr>
          <p:cNvPr id="237" name="Google Shape;237;p21"/>
          <p:cNvSpPr txBox="1"/>
          <p:nvPr/>
        </p:nvSpPr>
        <p:spPr>
          <a:xfrm>
            <a:off x="5036185" y="2522416"/>
            <a:ext cx="3235526" cy="340563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420" u="none" cap="none" strike="noStrike">
                <a:solidFill>
                  <a:srgbClr val="000000"/>
                </a:solidFill>
                <a:latin typeface="Montserrat"/>
                <a:ea typeface="Montserrat"/>
                <a:cs typeface="Montserrat"/>
                <a:sym typeface="Montserrat"/>
              </a:rPr>
              <a:t>The integration of Microsoft Power BI allows real-time data visualization and decision-making based on customer feedback.</a:t>
            </a:r>
            <a:endParaRPr/>
          </a:p>
          <a:p>
            <a:pPr indent="0" lvl="0" marL="0" marR="0" rtl="0" algn="ctr">
              <a:lnSpc>
                <a:spcPct val="140000"/>
              </a:lnSpc>
              <a:spcBef>
                <a:spcPts val="0"/>
              </a:spcBef>
              <a:spcAft>
                <a:spcPts val="0"/>
              </a:spcAft>
              <a:buNone/>
            </a:pPr>
            <a:r>
              <a:t/>
            </a:r>
            <a:endParaRPr b="1" i="0" sz="2420" u="none" cap="none" strike="noStrike">
              <a:solidFill>
                <a:srgbClr val="000000"/>
              </a:solidFill>
              <a:latin typeface="Montserrat"/>
              <a:ea typeface="Montserrat"/>
              <a:cs typeface="Montserrat"/>
              <a:sym typeface="Montserrat"/>
            </a:endParaRPr>
          </a:p>
        </p:txBody>
      </p:sp>
      <p:sp>
        <p:nvSpPr>
          <p:cNvPr id="238" name="Google Shape;238;p21"/>
          <p:cNvSpPr/>
          <p:nvPr/>
        </p:nvSpPr>
        <p:spPr>
          <a:xfrm flipH="1">
            <a:off x="13513718" y="5833106"/>
            <a:ext cx="5864815" cy="5864815"/>
          </a:xfrm>
          <a:custGeom>
            <a:rect b="b" l="l" r="r" t="t"/>
            <a:pathLst>
              <a:path extrusionOk="0"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rotWithShape="1">
            <a:blip r:embed="rId3">
              <a:alphaModFix/>
            </a:blip>
            <a:stretch>
              <a:fillRect b="0" l="-13622" r="-3103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12283614" y="4977050"/>
            <a:ext cx="8325023" cy="8173659"/>
          </a:xfrm>
          <a:custGeom>
            <a:rect b="b" l="l" r="r" t="t"/>
            <a:pathLst>
              <a:path extrusionOk="0" h="8173659" w="8325023">
                <a:moveTo>
                  <a:pt x="0" y="0"/>
                </a:moveTo>
                <a:lnTo>
                  <a:pt x="8325023" y="0"/>
                </a:lnTo>
                <a:lnTo>
                  <a:pt x="8325023" y="8173659"/>
                </a:lnTo>
                <a:lnTo>
                  <a:pt x="0" y="8173659"/>
                </a:lnTo>
                <a:lnTo>
                  <a:pt x="0" y="0"/>
                </a:lnTo>
                <a:close/>
              </a:path>
            </a:pathLst>
          </a:custGeom>
          <a:blipFill rotWithShape="1">
            <a:blip r:embed="rId4">
              <a:alphaModFix/>
            </a:blip>
            <a:stretch>
              <a:fillRect b="0" l="0" r="0" t="0"/>
            </a:stretch>
          </a:blipFill>
          <a:ln>
            <a:noFill/>
          </a:ln>
        </p:spPr>
      </p:sp>
      <p:sp>
        <p:nvSpPr>
          <p:cNvPr id="240" name="Google Shape;240;p21"/>
          <p:cNvSpPr/>
          <p:nvPr/>
        </p:nvSpPr>
        <p:spPr>
          <a:xfrm>
            <a:off x="-282600" y="3839792"/>
            <a:ext cx="4536756" cy="7550886"/>
          </a:xfrm>
          <a:custGeom>
            <a:rect b="b" l="l" r="r" t="t"/>
            <a:pathLst>
              <a:path extrusionOk="0" h="1638618" w="984522">
                <a:moveTo>
                  <a:pt x="0" y="0"/>
                </a:moveTo>
                <a:lnTo>
                  <a:pt x="984522" y="0"/>
                </a:lnTo>
                <a:lnTo>
                  <a:pt x="984522" y="1638618"/>
                </a:lnTo>
                <a:lnTo>
                  <a:pt x="0" y="1638618"/>
                </a:lnTo>
                <a:close/>
              </a:path>
            </a:pathLst>
          </a:custGeom>
          <a:blipFill rotWithShape="1">
            <a:blip r:embed="rId5">
              <a:alphaModFix/>
            </a:blip>
            <a:stretch>
              <a:fillRect b="0" l="-74898" r="-74895" t="0"/>
            </a:stretch>
          </a:blipFill>
          <a:ln>
            <a:noFill/>
          </a:ln>
        </p:spPr>
      </p:sp>
      <p:sp>
        <p:nvSpPr>
          <p:cNvPr id="241" name="Google Shape;241;p21"/>
          <p:cNvSpPr/>
          <p:nvPr/>
        </p:nvSpPr>
        <p:spPr>
          <a:xfrm rot="-3937467">
            <a:off x="-337561" y="157346"/>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6">
              <a:alphaModFix/>
            </a:blip>
            <a:stretch>
              <a:fillRect b="0" l="0" r="0" t="0"/>
            </a:stretch>
          </a:blipFill>
          <a:ln>
            <a:noFill/>
          </a:ln>
        </p:spPr>
      </p:sp>
      <p:sp>
        <p:nvSpPr>
          <p:cNvPr id="242" name="Google Shape;242;p21"/>
          <p:cNvSpPr/>
          <p:nvPr/>
        </p:nvSpPr>
        <p:spPr>
          <a:xfrm rot="-3937467">
            <a:off x="16685361" y="-152558"/>
            <a:ext cx="1478700" cy="1478700"/>
          </a:xfrm>
          <a:custGeom>
            <a:rect b="b" l="l" r="r" t="t"/>
            <a:pathLst>
              <a:path extrusionOk="0" h="1478700" w="1478700">
                <a:moveTo>
                  <a:pt x="0" y="0"/>
                </a:moveTo>
                <a:lnTo>
                  <a:pt x="1478700" y="0"/>
                </a:lnTo>
                <a:lnTo>
                  <a:pt x="1478700" y="1478700"/>
                </a:lnTo>
                <a:lnTo>
                  <a:pt x="0" y="1478700"/>
                </a:lnTo>
                <a:lnTo>
                  <a:pt x="0" y="0"/>
                </a:lnTo>
                <a:close/>
              </a:path>
            </a:pathLst>
          </a:custGeom>
          <a:blipFill rotWithShape="1">
            <a:blip r:embed="rId6">
              <a:alphaModFix/>
            </a:blip>
            <a:stretch>
              <a:fillRect b="0" l="0" r="0" t="0"/>
            </a:stretch>
          </a:blipFill>
          <a:ln>
            <a:noFill/>
          </a:ln>
        </p:spPr>
      </p:sp>
      <p:cxnSp>
        <p:nvCxnSpPr>
          <p:cNvPr id="243" name="Google Shape;243;p21"/>
          <p:cNvCxnSpPr/>
          <p:nvPr/>
        </p:nvCxnSpPr>
        <p:spPr>
          <a:xfrm rot="10800000">
            <a:off x="96647" y="1570140"/>
            <a:ext cx="18191335" cy="68929"/>
          </a:xfrm>
          <a:prstGeom prst="straightConnector1">
            <a:avLst/>
          </a:prstGeom>
          <a:noFill/>
          <a:ln cap="flat" cmpd="sng" w="9525">
            <a:solidFill>
              <a:srgbClr val="1E2328"/>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